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3.xml" ContentType="application/vnd.openxmlformats-officedocument.presentationml.tags+xml"/>
  <Override PartName="/ppt/notesSlides/notesSlide26.xml" ContentType="application/vnd.openxmlformats-officedocument.presentationml.notesSlide+xml"/>
  <Override PartName="/ppt/tags/tag1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5.xml" ContentType="application/vnd.openxmlformats-officedocument.presentationml.tags+xml"/>
  <Override PartName="/ppt/notesSlides/notesSlide30.xml" ContentType="application/vnd.openxmlformats-officedocument.presentationml.notesSlide+xml"/>
  <Override PartName="/ppt/tags/tag1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0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5143500" type="screen16x9"/>
  <p:notesSz cx="6858000" cy="9144000"/>
  <p:embeddedFontLst>
    <p:embeddedFont>
      <p:font typeface="Advent Pro SemiBold" panose="020B0604020202020204" charset="0"/>
      <p:regular r:id="rId49"/>
      <p:bold r:id="rId50"/>
    </p:embeddedFont>
    <p:embeddedFont>
      <p:font typeface="Fira Sans Condensed Medium" panose="020B0603050000020004" pitchFamily="34" charset="0"/>
      <p:regular r:id="rId51"/>
      <p:bold r:id="rId52"/>
      <p:italic r:id="rId53"/>
      <p:boldItalic r:id="rId54"/>
    </p:embeddedFont>
    <p:embeddedFont>
      <p:font typeface="Fira Sans Extra Condensed Medium" panose="020B0604020202020204" charset="0"/>
      <p:regular r:id="rId55"/>
      <p:bold r:id="rId56"/>
      <p:italic r:id="rId57"/>
      <p:boldItalic r:id="rId58"/>
    </p:embeddedFont>
    <p:embeddedFont>
      <p:font typeface="Livvic Light" pitchFamily="2" charset="0"/>
      <p:regular r:id="rId59"/>
      <p:italic r:id="rId60"/>
    </p:embeddedFont>
    <p:embeddedFont>
      <p:font typeface="Maven Pro" panose="020B0604020202020204" charset="0"/>
      <p:regular r:id="rId61"/>
      <p:bold r:id="rId62"/>
    </p:embeddedFont>
    <p:embeddedFont>
      <p:font typeface="Nunito Light" pitchFamily="2" charset="0"/>
      <p:regular r:id="rId63"/>
      <p:italic r:id="rId64"/>
    </p:embeddedFont>
    <p:embeddedFont>
      <p:font typeface="Share Tech" panose="020B0604020202020204" charset="0"/>
      <p:regular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071" autoAdjust="0"/>
  </p:normalViewPr>
  <p:slideViewPr>
    <p:cSldViewPr snapToGrid="0">
      <p:cViewPr varScale="1">
        <p:scale>
          <a:sx n="71" d="100"/>
          <a:sy n="71" d="100"/>
        </p:scale>
        <p:origin x="1786" y="4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1100"/>
              </a:spcAft>
              <a:buNone/>
            </a:pPr>
            <a:r>
              <a:rPr lang="en-US" sz="1800" b="0" i="0" u="none" strike="noStrike" dirty="0">
                <a:solidFill>
                  <a:srgbClr val="000000"/>
                </a:solidFill>
                <a:effectLst/>
                <a:latin typeface="Arial" panose="020B0604020202020204" pitchFamily="34" charset="0"/>
              </a:rPr>
              <a:t>Hello. We are group 3 of SC14. This is our SC1015 mini-project titled academic performance prediction. Our group consists of Xu Hang, Yu Teng and myself, Renyu.</a:t>
            </a:r>
            <a:endParaRPr lang="en-US" b="0" dirty="0">
              <a:effectLst/>
            </a:endParaRPr>
          </a:p>
          <a:p>
            <a:pPr marL="158750" indent="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2589b005b3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2589b005b3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Our Dataset consists of 480 students as rows and 17 features as columns. Our response variable is renamed to Score Range instead of Class to prevent confusion. There are a total of 16 predictor variables initially. These predictors consist of both numerical and categorical types. We group the 16 variables into 4 different types: Namely, Demographic, Behavioural, Academic and Parental.</a:t>
            </a:r>
            <a:endParaRPr lang="en-US" b="0" dirty="0">
              <a:effectLst/>
            </a:endParaRPr>
          </a:p>
          <a:p>
            <a:pPr marL="158750" indent="0">
              <a:buNone/>
            </a:pPr>
            <a:br>
              <a:rPr lang="en-US" dirty="0"/>
            </a:b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2589b005b3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2589b005b3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Here is a visualization of our response variable score range</a:t>
            </a:r>
            <a:r>
              <a:rPr lang="en-US" sz="1100" b="0" i="0" u="none" strike="noStrike" dirty="0">
                <a:solidFill>
                  <a:srgbClr val="000000"/>
                </a:solidFill>
                <a:effectLst/>
                <a:latin typeface="Arial"/>
              </a:rPr>
              <a:t>. </a:t>
            </a:r>
            <a:r>
              <a:rPr lang="en-US" sz="1800" b="0" i="0" u="none" strike="noStrike" dirty="0">
                <a:solidFill>
                  <a:srgbClr val="000000"/>
                </a:solidFill>
                <a:effectLst/>
                <a:latin typeface="Arial" panose="020B0604020202020204" pitchFamily="34" charset="0"/>
              </a:rPr>
              <a:t>Distribution of the score ranges look normal with most students being in the medium level.</a:t>
            </a:r>
            <a:endParaRPr lang="en-US" b="0" dirty="0">
              <a:effectLst/>
            </a:endParaRPr>
          </a:p>
          <a:p>
            <a:pPr marL="158750" indent="0">
              <a:buNone/>
            </a:pPr>
            <a:br>
              <a:rPr lang="en-US" b="0" dirty="0">
                <a:effectLst/>
              </a:rPr>
            </a:b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2589b005b3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2589b005b3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For Demographic predictor Variables, it consists of 3 features: Gender, Nationality and Place of Birth. We will carry out EDA on these 3 features and determine whether they have an impact on Score Range. If there is no relationship seen from our data, the feature will be dropped. The same procedure will be done for all predictor variables.</a:t>
            </a:r>
            <a:endParaRPr lang="en-US" b="0" dirty="0">
              <a:effectLst/>
            </a:endParaRPr>
          </a:p>
          <a:p>
            <a:pPr marL="158750" indent="0">
              <a:buNone/>
            </a:pPr>
            <a:br>
              <a:rPr lang="en-US" dirty="0"/>
            </a:b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2589b005b3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2589b005b3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Our visualization shows that the number of males are almost 2 times the number of females, but the females dominate the H score range.</a:t>
            </a:r>
            <a:endParaRPr lang="en-US" b="0" dirty="0">
              <a:effectLst/>
            </a:endParaRPr>
          </a:p>
          <a:p>
            <a:pPr marL="158750" indent="0">
              <a:buNone/>
            </a:pPr>
            <a:br>
              <a:rPr lang="en-US" dirty="0"/>
            </a:b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2589b005b3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2589b005b3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It can be seen that a higher percentage of females score in the M and H class, therefore doing better than males.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2589b005b3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2589b005b3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For Nationality, there are a total of 15 nationalities with the majority of students coming from Kuwait and Jordan.</a:t>
            </a:r>
            <a:endParaRPr lang="en-US" b="0" dirty="0">
              <a:effectLst/>
            </a:endParaRPr>
          </a:p>
          <a:p>
            <a:pPr marL="158750" indent="0">
              <a:buNone/>
            </a:pPr>
            <a:br>
              <a:rPr lang="en-US" dirty="0"/>
            </a:b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2589b005b3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12589b005b3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For this visualization, the blue shows the percentage of students of each nationality that place in H score range while the red shows those who place in L. At first glance, it may seem that some nationalities do much better than others, but this is due to the imbalances in the number of students. </a:t>
            </a:r>
            <a:endParaRPr lang="en-US" b="0" dirty="0">
              <a:effectLst/>
            </a:endParaRPr>
          </a:p>
          <a:p>
            <a:pPr marL="158750" indent="0">
              <a:buNone/>
            </a:pPr>
            <a:br>
              <a:rPr lang="en-US" dirty="0"/>
            </a:b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2589b005b3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2589b005b3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From our data, these are some of the insights we have gained.</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Females performed better than males</a:t>
            </a:r>
            <a:r>
              <a:rPr lang="en-US" sz="1100" b="0" i="0" u="none" strike="noStrike" dirty="0">
                <a:solidFill>
                  <a:srgbClr val="000000"/>
                </a:solidFill>
                <a:effectLst/>
                <a:latin typeface="Arial"/>
              </a:rPr>
              <a:t>. </a:t>
            </a:r>
            <a:r>
              <a:rPr lang="en-US" sz="1800" b="0" i="0" u="none" strike="noStrike" dirty="0">
                <a:solidFill>
                  <a:srgbClr val="000000"/>
                </a:solidFill>
                <a:effectLst/>
                <a:latin typeface="Arial" panose="020B0604020202020204" pitchFamily="34" charset="0"/>
              </a:rPr>
              <a:t>Both Nationality and Place Of birth have extreme imbalances in the distribution of students and are therefore not reliable as predictors as we cannot establish a proper relationship between them and score range.</a:t>
            </a:r>
            <a:r>
              <a:rPr lang="en-US" sz="1100" b="0" i="0" u="none" strike="noStrike" dirty="0">
                <a:solidFill>
                  <a:srgbClr val="000000"/>
                </a:solidFill>
                <a:effectLst/>
                <a:latin typeface="Arial"/>
              </a:rPr>
              <a:t> </a:t>
            </a:r>
            <a:r>
              <a:rPr lang="en-US" sz="1800" b="0" i="0" u="none" strike="noStrike" dirty="0">
                <a:solidFill>
                  <a:srgbClr val="000000"/>
                </a:solidFill>
                <a:effectLst/>
                <a:latin typeface="Arial" panose="020B0604020202020204" pitchFamily="34" charset="0"/>
              </a:rPr>
              <a:t>Therefore, we will only keep Gender.</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2589b005b3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2589b005b3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Moving on, Behavioural predictors consists of Raised Hands , Visited Resources, announcement views and discussion which are numerical scores, from 0 to 100, of the respective activities. Student absence days is also a behavioral predictor which is categorical.</a:t>
            </a:r>
            <a:endParaRPr lang="en-US" b="0" dirty="0">
              <a:effectLst/>
            </a:endParaRPr>
          </a:p>
          <a:p>
            <a:pPr marL="158750" indent="0">
              <a:buNone/>
            </a:pPr>
            <a:br>
              <a:rPr lang="en-US" b="0" dirty="0">
                <a:effectLst/>
              </a:rPr>
            </a:b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2589b005b3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2589b005b3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This visualization shows that students who do not participate in these activities often score Low with the red points swarming at the bottom of the plots. Furthermore, it looks like most of the green points are towards the top of the plots.</a:t>
            </a:r>
            <a:endParaRPr lang="en-US" b="0" dirty="0">
              <a:effectLst/>
            </a:endParaRPr>
          </a:p>
          <a:p>
            <a:pPr marL="158750" indent="0">
              <a:buNone/>
            </a:pPr>
            <a:br>
              <a:rPr lang="en-US" dirty="0"/>
            </a:b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Firstly, we will start off with our motivation and problem definition.</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Secondly, we will present our Exploratory Data Analysis and some initial data-driven insights from the dataset.</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Subsequently, we will move to the machine learning section.</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 And lastly, we will end off with our insights and final outcomes.</a:t>
            </a:r>
            <a:endParaRPr lang="en-US" b="0" dirty="0">
              <a:effectLst/>
            </a:endParaRPr>
          </a:p>
          <a:p>
            <a:pPr marL="158750" indent="0">
              <a:buNone/>
            </a:pPr>
            <a:br>
              <a:rPr lang="en-US" dirty="0"/>
            </a:b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2589b005b3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2589b005b3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As further analysis, these plots show that the higher the numerical scores of these features, the more likely a student will score better.</a:t>
            </a:r>
            <a:endParaRPr lang="en-US" b="0" dirty="0">
              <a:effectLst/>
            </a:endParaRPr>
          </a:p>
          <a:p>
            <a:pPr marL="158750" indent="0">
              <a:buNone/>
            </a:pPr>
            <a:br>
              <a:rPr lang="en-US" dirty="0"/>
            </a:b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2589b005b3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2589b005b3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For Student absent days, it is clear that students who are absent for more than 7 days do much worse than those who attend school more by looking at the distribution of score range.</a:t>
            </a:r>
            <a:endParaRPr lang="en-US" b="0" dirty="0">
              <a:effectLst/>
            </a:endParaRPr>
          </a:p>
          <a:p>
            <a:pPr marL="158750" indent="0">
              <a:buNone/>
            </a:pPr>
            <a:br>
              <a:rPr lang="en-US" b="0" dirty="0">
                <a:effectLst/>
              </a:rPr>
            </a:b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2589b005b3_1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2589b005b3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Therefore, from our insights, we have concluded that all 5 features are significant and should be kept in our model.</a:t>
            </a:r>
            <a:endParaRPr lang="en-US" b="0" dirty="0">
              <a:effectLst/>
            </a:endParaRPr>
          </a:p>
          <a:p>
            <a:pPr marL="158750" indent="0">
              <a:buNone/>
            </a:pPr>
            <a:br>
              <a:rPr lang="en-US" dirty="0"/>
            </a:b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2589b005b3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2589b005b3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Academic Predictors consist of the following 5 features: Topic, </a:t>
            </a:r>
            <a:r>
              <a:rPr lang="en-US" sz="1800" b="0" i="0" u="none" strike="noStrike" dirty="0" err="1">
                <a:solidFill>
                  <a:srgbClr val="000000"/>
                </a:solidFill>
                <a:effectLst/>
                <a:latin typeface="Arial" panose="020B0604020202020204" pitchFamily="34" charset="0"/>
              </a:rPr>
              <a:t>StageID</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GradeID</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SectionID</a:t>
            </a:r>
            <a:r>
              <a:rPr lang="en-US" sz="1800" b="0" i="0" u="none" strike="noStrike" dirty="0">
                <a:solidFill>
                  <a:srgbClr val="000000"/>
                </a:solidFill>
                <a:effectLst/>
                <a:latin typeface="Arial" panose="020B0604020202020204" pitchFamily="34" charset="0"/>
              </a:rPr>
              <a:t> and Semester which are all categorical. For easier analysis, we will temporarily convert </a:t>
            </a:r>
            <a:r>
              <a:rPr lang="en-US" sz="1800" b="0" i="0" u="none" strike="noStrike" dirty="0" err="1">
                <a:solidFill>
                  <a:srgbClr val="000000"/>
                </a:solidFill>
                <a:effectLst/>
                <a:latin typeface="Arial" panose="020B0604020202020204" pitchFamily="34" charset="0"/>
              </a:rPr>
              <a:t>ScoreRange</a:t>
            </a:r>
            <a:r>
              <a:rPr lang="en-US" sz="1800" b="0" i="0" u="none" strike="noStrike" dirty="0">
                <a:solidFill>
                  <a:srgbClr val="000000"/>
                </a:solidFill>
                <a:effectLst/>
                <a:latin typeface="Arial" panose="020B0604020202020204" pitchFamily="34" charset="0"/>
              </a:rPr>
              <a:t> L, M and H to numerical values of -1, 0 and 1.</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2589b005b3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2589b005b3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For Topic, it can be seen from our analysis and visualization that certain topics such as Biology and Geology are much easier with more students scoring high.</a:t>
            </a:r>
            <a:endParaRPr lang="en-US" b="0" dirty="0">
              <a:effectLst/>
            </a:endParaRPr>
          </a:p>
          <a:p>
            <a:pPr marL="158750" indent="0">
              <a:buNone/>
            </a:pPr>
            <a:br>
              <a:rPr lang="en-US" b="0" dirty="0">
                <a:effectLst/>
              </a:rPr>
            </a:b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2589b005b3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2589b005b3_1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For Semester, there are almost an equal number of students in the first and second semester.  The second plot distribution shows that second semester students tend to score better.</a:t>
            </a:r>
            <a:endParaRPr lang="en-US" b="0" dirty="0">
              <a:effectLst/>
            </a:endParaRPr>
          </a:p>
          <a:p>
            <a:pPr marL="158750" indent="0">
              <a:buNone/>
            </a:pPr>
            <a:br>
              <a:rPr lang="en-US" dirty="0"/>
            </a:b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2589b005b3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12589b005b3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The</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EDA on </a:t>
            </a:r>
            <a:r>
              <a:rPr lang="en-US" sz="1800" b="0" i="0" u="none" strike="noStrike" dirty="0" err="1">
                <a:solidFill>
                  <a:srgbClr val="000000"/>
                </a:solidFill>
                <a:effectLst/>
                <a:latin typeface="Arial" panose="020B0604020202020204" pitchFamily="34" charset="0"/>
              </a:rPr>
              <a:t>GradeID</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SectionID</a:t>
            </a:r>
            <a:r>
              <a:rPr lang="en-US" sz="1800" b="0" i="0" u="none" strike="noStrike" dirty="0">
                <a:solidFill>
                  <a:srgbClr val="000000"/>
                </a:solidFill>
                <a:effectLst/>
                <a:latin typeface="Arial" panose="020B0604020202020204" pitchFamily="34" charset="0"/>
              </a:rPr>
              <a:t> and </a:t>
            </a:r>
            <a:r>
              <a:rPr lang="en-US" sz="1800" b="0" i="0" u="none" strike="noStrike" dirty="0" err="1">
                <a:solidFill>
                  <a:srgbClr val="000000"/>
                </a:solidFill>
                <a:effectLst/>
                <a:latin typeface="Arial" panose="020B0604020202020204" pitchFamily="34" charset="0"/>
              </a:rPr>
              <a:t>StageID</a:t>
            </a:r>
            <a:r>
              <a:rPr lang="en-US" sz="1800" b="0" i="0" u="none" strike="noStrike" dirty="0">
                <a:solidFill>
                  <a:srgbClr val="000000"/>
                </a:solidFill>
                <a:effectLst/>
                <a:latin typeface="Arial" panose="020B0604020202020204" pitchFamily="34" charset="0"/>
              </a:rPr>
              <a:t> are done in a similar way as Topic. Our notebook contains a more detailed walkthrough and information on the attributes.</a:t>
            </a:r>
            <a:r>
              <a:rPr lang="en-US" sz="1100" b="0" i="0" u="none" strike="noStrike" dirty="0">
                <a:solidFill>
                  <a:srgbClr val="000000"/>
                </a:solidFill>
                <a:effectLst/>
                <a:latin typeface="Arial"/>
              </a:rPr>
              <a:t> </a:t>
            </a:r>
            <a:r>
              <a:rPr lang="en-US" sz="1800" b="0" i="0" u="none" strike="noStrike" dirty="0">
                <a:solidFill>
                  <a:srgbClr val="000000"/>
                </a:solidFill>
                <a:effectLst/>
                <a:latin typeface="Arial" panose="020B0604020202020204" pitchFamily="34" charset="0"/>
              </a:rPr>
              <a:t>We found that only Topic and Semester have an impact on </a:t>
            </a:r>
            <a:r>
              <a:rPr lang="en-US" sz="1800" b="0" i="0" u="none" strike="noStrike" dirty="0" err="1">
                <a:solidFill>
                  <a:srgbClr val="000000"/>
                </a:solidFill>
                <a:effectLst/>
                <a:latin typeface="Arial" panose="020B0604020202020204" pitchFamily="34" charset="0"/>
              </a:rPr>
              <a:t>ScoreRange</a:t>
            </a:r>
            <a:r>
              <a:rPr lang="en-US" sz="1100" b="0" i="0" u="none" strike="noStrike" dirty="0">
                <a:solidFill>
                  <a:srgbClr val="000000"/>
                </a:solidFill>
                <a:effectLst/>
                <a:latin typeface="Arial"/>
              </a:rPr>
              <a:t>. </a:t>
            </a:r>
            <a:r>
              <a:rPr lang="en-US" sz="1800" b="0" i="0" u="none" strike="noStrike" dirty="0">
                <a:solidFill>
                  <a:srgbClr val="000000"/>
                </a:solidFill>
                <a:effectLst/>
                <a:latin typeface="Arial" panose="020B0604020202020204" pitchFamily="34" charset="0"/>
              </a:rPr>
              <a:t>Therefore, the other 3 features will be dropped.</a:t>
            </a:r>
            <a:endParaRPr lang="en-US" b="0" dirty="0">
              <a:effectLst/>
            </a:endParaRPr>
          </a:p>
          <a:p>
            <a:pPr marL="158750" indent="0">
              <a:buNone/>
            </a:pPr>
            <a:br>
              <a:rPr lang="en-US" dirty="0"/>
            </a:b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2589b005b3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2589b005b3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dirty="0">
                <a:solidFill>
                  <a:srgbClr val="000000"/>
                </a:solidFill>
                <a:effectLst/>
                <a:latin typeface="Arial" panose="020B0604020202020204" pitchFamily="34" charset="0"/>
              </a:rPr>
              <a:t>Finally, for our parental features, we have three in total which are all binary categorical features. Similar to academic features, we will convert </a:t>
            </a:r>
            <a:r>
              <a:rPr lang="en-US" sz="1100" b="0" i="0" u="none" strike="noStrike" dirty="0" err="1">
                <a:solidFill>
                  <a:srgbClr val="000000"/>
                </a:solidFill>
                <a:effectLst/>
                <a:latin typeface="Arial" panose="020B0604020202020204" pitchFamily="34" charset="0"/>
              </a:rPr>
              <a:t>ScoreRange</a:t>
            </a:r>
            <a:r>
              <a:rPr lang="en-US" sz="1100" b="0" i="0" u="none" strike="noStrike" dirty="0">
                <a:solidFill>
                  <a:srgbClr val="000000"/>
                </a:solidFill>
                <a:effectLst/>
                <a:latin typeface="Arial" panose="020B0604020202020204" pitchFamily="34" charset="0"/>
              </a:rPr>
              <a:t> to numerical values for easier analysis.</a:t>
            </a:r>
            <a:endParaRPr lang="en-US" b="0" dirty="0">
              <a:effectLst/>
            </a:endParaRPr>
          </a:p>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2589b005b3_1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2589b005b3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Our EDA shows that all 3 factors impact </a:t>
            </a:r>
            <a:r>
              <a:rPr lang="en-US" sz="1800" b="0" i="0" u="none" strike="noStrike" dirty="0" err="1">
                <a:solidFill>
                  <a:srgbClr val="000000"/>
                </a:solidFill>
                <a:effectLst/>
                <a:latin typeface="Arial" panose="020B0604020202020204" pitchFamily="34" charset="0"/>
              </a:rPr>
              <a:t>ScoreRange</a:t>
            </a:r>
            <a:r>
              <a:rPr lang="en-US" sz="1800" b="0" i="0" u="none" strike="noStrike" dirty="0">
                <a:solidFill>
                  <a:srgbClr val="000000"/>
                </a:solidFill>
                <a:effectLst/>
                <a:latin typeface="Arial" panose="020B0604020202020204" pitchFamily="34" charset="0"/>
              </a:rPr>
              <a:t>. Here is a </a:t>
            </a:r>
            <a:r>
              <a:rPr lang="en-US" sz="1800" b="0" i="0" u="none" strike="noStrike" dirty="0" err="1">
                <a:solidFill>
                  <a:srgbClr val="000000"/>
                </a:solidFill>
                <a:effectLst/>
                <a:latin typeface="Arial" panose="020B0604020202020204" pitchFamily="34" charset="0"/>
              </a:rPr>
              <a:t>countplot</a:t>
            </a:r>
            <a:r>
              <a:rPr lang="en-US" sz="1800" b="0" i="0" u="none" strike="noStrike" dirty="0">
                <a:solidFill>
                  <a:srgbClr val="000000"/>
                </a:solidFill>
                <a:effectLst/>
                <a:latin typeface="Arial" panose="020B0604020202020204" pitchFamily="34" charset="0"/>
              </a:rPr>
              <a:t> of all 3 factors.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2589b005b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2589b005b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Students with their moms in charge score higher on average.</a:t>
            </a:r>
            <a:r>
              <a:rPr lang="en-US" sz="1100" b="0" i="0" u="none" strike="noStrike" dirty="0">
                <a:solidFill>
                  <a:srgbClr val="000000"/>
                </a:solidFill>
                <a:effectLst/>
                <a:latin typeface="Arial"/>
              </a:rPr>
              <a:t> </a:t>
            </a:r>
            <a:r>
              <a:rPr lang="en-US" sz="1800" b="0" i="0" u="none" strike="noStrike" dirty="0">
                <a:solidFill>
                  <a:srgbClr val="000000"/>
                </a:solidFill>
                <a:effectLst/>
                <a:latin typeface="Arial" panose="020B0604020202020204" pitchFamily="34" charset="0"/>
              </a:rPr>
              <a:t>Students whose parents are more satisfied with the school or answered the survey also perform better on average.</a:t>
            </a:r>
            <a:endParaRPr lang="en-US" b="0" dirty="0">
              <a:effectLst/>
            </a:endParaRPr>
          </a:p>
          <a:p>
            <a:pPr marL="158750" indent="0">
              <a:buNone/>
            </a:pPr>
            <a:br>
              <a:rPr lang="en-US" dirty="0"/>
            </a:b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24f529a33c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24f529a33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Let’s begin with our motivation and Problem Definition</a:t>
            </a:r>
            <a:endParaRPr lang="en-US" b="0" dirty="0">
              <a:effectLst/>
            </a:endParaRPr>
          </a:p>
          <a:p>
            <a:pPr marL="158750" indent="0">
              <a:buNone/>
            </a:pPr>
            <a:br>
              <a:rPr lang="en-US" dirty="0"/>
            </a:b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2589b005b3_1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2589b005b3_1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Since all 3 features affect score range to some extent, we will include them in our models later.</a:t>
            </a:r>
            <a:endParaRPr lang="en-US" b="0" dirty="0">
              <a:effectLst/>
            </a:endParaRPr>
          </a:p>
          <a:p>
            <a:pPr marL="158750" indent="0">
              <a:buNone/>
            </a:pPr>
            <a:br>
              <a:rPr lang="en-US" dirty="0"/>
            </a:b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2589b005b3_1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2589b005b3_1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A total of 5 initial features are dropped leaving us with a total of 11 predictors left for our classification problem.</a:t>
            </a:r>
            <a:endParaRPr lang="en-US" b="0" dirty="0">
              <a:effectLst/>
            </a:endParaRPr>
          </a:p>
          <a:p>
            <a:pPr marL="158750" indent="0">
              <a:buNone/>
            </a:pPr>
            <a:br>
              <a:rPr lang="en-US" dirty="0"/>
            </a:b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24f529a33c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124f529a33c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We will now move on to the core analysis of our machine learning.</a:t>
            </a:r>
            <a:endParaRPr lang="en-US" b="0" dirty="0">
              <a:effectLst/>
            </a:endParaRPr>
          </a:p>
          <a:p>
            <a:pPr marL="158750" indent="0">
              <a:buNone/>
            </a:pPr>
            <a:br>
              <a:rPr lang="en-US" dirty="0"/>
            </a:b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24f529a33c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124f529a33c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In order to solve our first subproblem, we decided to create a few models and then compare them to find out which is the best model. Let me explain how we create a model. Firstly, we split the columns into numerical and categorical columns, then apply one hot encoding on categorical columns and numerical scaling on numerical columns. Next, we create a transformer and associate the preprocessors with their respective columns, and then combine the transformer with a classifier in a pipeline to form a model.</a:t>
            </a:r>
            <a:endParaRPr lang="en-US" b="0" dirty="0">
              <a:effectLst/>
            </a:endParaRPr>
          </a:p>
          <a:p>
            <a:pPr marL="158750" indent="0">
              <a:buNone/>
            </a:pPr>
            <a:br>
              <a:rPr lang="en-US" b="0" dirty="0">
                <a:effectLst/>
              </a:rPr>
            </a:b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124f529a33c_2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124f529a33c_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The classifiers we used to create the five models are logistic regression, decision trees, random forest, support vector machine and k nearest </a:t>
            </a:r>
            <a:r>
              <a:rPr lang="en-US" sz="1800" b="0" i="0" u="none" strike="noStrike" dirty="0" err="1">
                <a:solidFill>
                  <a:srgbClr val="000000"/>
                </a:solidFill>
                <a:effectLst/>
                <a:latin typeface="Arial" panose="020B0604020202020204" pitchFamily="34" charset="0"/>
              </a:rPr>
              <a:t>neighbours</a:t>
            </a:r>
            <a:r>
              <a:rPr lang="en-US" sz="1800" b="0" i="0" u="none" strike="noStrike" dirty="0">
                <a:solidFill>
                  <a:srgbClr val="000000"/>
                </a:solidFill>
                <a:effectLst/>
                <a:latin typeface="Arial" panose="020B0604020202020204" pitchFamily="34" charset="0"/>
              </a:rPr>
              <a:t>.</a:t>
            </a:r>
            <a:endParaRPr lang="en-US" b="0" dirty="0">
              <a:effectLst/>
            </a:endParaRPr>
          </a:p>
          <a:p>
            <a:pPr marL="158750" indent="0">
              <a:buNone/>
            </a:pPr>
            <a:br>
              <a:rPr lang="en-US" dirty="0"/>
            </a:b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259c69a35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259c69a35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Initially, we used train test split to split the dataset into train and test datasets, then fitted the five models with the train dataset, </a:t>
            </a:r>
            <a:r>
              <a:rPr lang="en-US" sz="1800" b="0" i="0" u="none" strike="noStrike" dirty="0" err="1">
                <a:solidFill>
                  <a:srgbClr val="000000"/>
                </a:solidFill>
                <a:effectLst/>
                <a:latin typeface="Arial" panose="020B0604020202020204" pitchFamily="34" charset="0"/>
              </a:rPr>
              <a:t>optimised</a:t>
            </a:r>
            <a:r>
              <a:rPr lang="en-US" sz="1800" b="0" i="0" u="none" strike="noStrike" dirty="0">
                <a:solidFill>
                  <a:srgbClr val="000000"/>
                </a:solidFill>
                <a:effectLst/>
                <a:latin typeface="Arial" panose="020B0604020202020204" pitchFamily="34" charset="0"/>
              </a:rPr>
              <a:t> the models, and used these models to predict the test dataset. We then scored the models based on its classification accuracy on the test set. However, we </a:t>
            </a:r>
            <a:r>
              <a:rPr lang="en-US" sz="1800" b="0" i="0" u="none" strike="noStrike" dirty="0" err="1">
                <a:solidFill>
                  <a:srgbClr val="000000"/>
                </a:solidFill>
                <a:effectLst/>
                <a:latin typeface="Arial" panose="020B0604020202020204" pitchFamily="34" charset="0"/>
              </a:rPr>
              <a:t>realised</a:t>
            </a:r>
            <a:r>
              <a:rPr lang="en-US" sz="1800" b="0" i="0" u="none" strike="noStrike" dirty="0">
                <a:solidFill>
                  <a:srgbClr val="000000"/>
                </a:solidFill>
                <a:effectLst/>
                <a:latin typeface="Arial" panose="020B0604020202020204" pitchFamily="34" charset="0"/>
              </a:rPr>
              <a:t> that the </a:t>
            </a:r>
            <a:r>
              <a:rPr lang="en-US" sz="1800" b="0" i="0" u="none" strike="noStrike" dirty="0" err="1">
                <a:solidFill>
                  <a:srgbClr val="000000"/>
                </a:solidFill>
                <a:effectLst/>
                <a:latin typeface="Arial" panose="020B0604020202020204" pitchFamily="34" charset="0"/>
              </a:rPr>
              <a:t>optimisation</a:t>
            </a:r>
            <a:r>
              <a:rPr lang="en-US" sz="1800" b="0" i="0" u="none" strike="noStrike" dirty="0">
                <a:solidFill>
                  <a:srgbClr val="000000"/>
                </a:solidFill>
                <a:effectLst/>
                <a:latin typeface="Arial" panose="020B0604020202020204" pitchFamily="34" charset="0"/>
              </a:rPr>
              <a:t> values would be different every time we split the dataset differently.</a:t>
            </a:r>
            <a:endParaRPr lang="en-US" b="0" dirty="0">
              <a:effectLst/>
            </a:endParaRPr>
          </a:p>
          <a:p>
            <a:pPr marL="158750" indent="0">
              <a:buNone/>
            </a:pPr>
            <a:br>
              <a:rPr lang="en-US" dirty="0"/>
            </a:b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1259c69a35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1259c69a35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We then removed the splitting of the dataset and instead changed to using cross validation score to </a:t>
            </a:r>
            <a:r>
              <a:rPr lang="en-US" sz="1800" b="0" i="0" u="none" strike="noStrike" dirty="0" err="1">
                <a:solidFill>
                  <a:srgbClr val="000000"/>
                </a:solidFill>
                <a:effectLst/>
                <a:latin typeface="Arial" panose="020B0604020202020204" pitchFamily="34" charset="0"/>
              </a:rPr>
              <a:t>optimise</a:t>
            </a:r>
            <a:r>
              <a:rPr lang="en-US" sz="1800" b="0" i="0" u="none" strike="noStrike" dirty="0">
                <a:solidFill>
                  <a:srgbClr val="000000"/>
                </a:solidFill>
                <a:effectLst/>
                <a:latin typeface="Arial" panose="020B0604020202020204" pitchFamily="34" charset="0"/>
              </a:rPr>
              <a:t> and score the models, which led to more consistent results. </a:t>
            </a:r>
            <a:endParaRPr lang="en-US" b="0" dirty="0">
              <a:effectLst/>
            </a:endParaRPr>
          </a:p>
          <a:p>
            <a:pPr marL="158750" indent="0">
              <a:buNone/>
            </a:pPr>
            <a:br>
              <a:rPr lang="en-US" dirty="0"/>
            </a:b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259c69a35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259c69a35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Here we see the cross-validation scores of the different models after they have been optimized. The random forest model had the highest cross validation score after optimization.</a:t>
            </a:r>
            <a:endParaRPr lang="en-US" b="0" dirty="0">
              <a:effectLst/>
            </a:endParaRPr>
          </a:p>
          <a:p>
            <a:pPr marL="158750" indent="0">
              <a:buNone/>
            </a:pPr>
            <a:br>
              <a:rPr lang="en-US" b="0" dirty="0">
                <a:effectLst/>
              </a:rPr>
            </a:b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24f529a33c_7_1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24f529a33c_7_1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Now we have the confusion matrix for a split of the dataset using the random forest model, after it has been optimized. We ran the confusion matrix a few more times for random splits of the dataset, and the classification accuracy of the train set is around 0.8 - 0.9, while the classification accuracy of the test set is around 0.75 - 0.85</a:t>
            </a:r>
            <a:endParaRPr lang="en-US" b="0" dirty="0">
              <a:effectLst/>
            </a:endParaRPr>
          </a:p>
          <a:p>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259c69a35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259c69a35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To solve our second subproblem, we drop a single variable and build a model using the optimization value we obtained earlier, then calculate the cross-validation score of this model, and we repeat for all the variables, so that we can find out which variable being dropped will lead to the greatest fall in cross validation score.</a:t>
            </a:r>
            <a:endParaRPr lang="en-US" b="0" dirty="0">
              <a:effectLst/>
            </a:endParaRPr>
          </a:p>
          <a:p>
            <a:pPr marL="158750" indent="0">
              <a:buNone/>
            </a:pPr>
            <a:br>
              <a:rPr lang="en-US" dirty="0"/>
            </a:b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24f529a33c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24f529a33c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GPA is an important aspect in our university life. As students, we are interested in whether we are able to predict our performance based on certain attributes. As further motivation, this could give us better insight on how to score better.</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259c69a35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259c69a35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Here is the graph showing the cross-validation score after a single variable is dropped. As can be seen, dropping StudentAbsenceDays led to the model with the lowest cross validation score.</a:t>
            </a:r>
            <a:endParaRPr lang="en-US" b="0" dirty="0">
              <a:effectLst/>
            </a:endParaRPr>
          </a:p>
          <a:p>
            <a:pPr marL="158750" indent="0">
              <a:buNone/>
            </a:pPr>
            <a:br>
              <a:rPr lang="en-US" b="0" dirty="0">
                <a:effectLst/>
              </a:rPr>
            </a:b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24f529a33c_7_19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24f529a33c_7_19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We will now be talking about our insights and outcome.</a:t>
            </a:r>
            <a:endParaRPr lang="en-US" b="0" dirty="0">
              <a:effectLst/>
            </a:endParaRPr>
          </a:p>
          <a:p>
            <a:pPr marL="158750" indent="0">
              <a:buNone/>
            </a:pPr>
            <a:br>
              <a:rPr lang="en-US" dirty="0"/>
            </a:b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124f529a33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124f529a33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After our exploratory data analysis and machine learning, our study had several meaningful outcomes. From the study of the best models for sub-problem 1, we can see the random forest model is the best one. We have a very high prediction accuracy with the random forest model which means that we can do an accurate prediction based on given attributes most of the time and hence the model we built is reliable.  We can also determine that some attributes must be important and related to a student's academic performance. </a:t>
            </a:r>
            <a:endParaRPr lang="en-US" b="0" dirty="0">
              <a:effectLst/>
            </a:endParaRPr>
          </a:p>
          <a:p>
            <a:pPr marL="158750" indent="0">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2589b005b3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2589b005b3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From the study of cross validation scores with the dropping of variables for sub-problem 2,  we find that StudentAbsenceDays is obviously the most influential one.  This outcome is intuitive and reasonable as the number of absence days can reflect a student’s attitude towards study. </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2589b005b3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2589b005b3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Here we can find a new insight in this problem. The predictor we used did not include IQ and yet our prediction has a high accuracy. In fact, the predictor with the highest impact is the number of absence days, which shows a student’s attitude.</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12589b005b3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12589b005b3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Let me leave you with a quote by Edison: ”</a:t>
            </a:r>
            <a:r>
              <a:rPr lang="en-US" sz="1800" b="0" i="0" u="none" strike="noStrike" dirty="0">
                <a:solidFill>
                  <a:srgbClr val="202124"/>
                </a:solidFill>
                <a:effectLst/>
                <a:latin typeface="Arial" panose="020B0604020202020204" pitchFamily="34" charset="0"/>
              </a:rPr>
              <a:t>Success is one percent inspiration and ninety nine percent perspiration</a:t>
            </a:r>
            <a:r>
              <a:rPr lang="en-US" sz="1800" b="0" i="0" u="none" strike="noStrike" dirty="0">
                <a:solidFill>
                  <a:srgbClr val="000000"/>
                </a:solidFill>
                <a:effectLst/>
                <a:latin typeface="Arial" panose="020B0604020202020204" pitchFamily="34" charset="0"/>
              </a:rPr>
              <a:t>”.</a:t>
            </a:r>
            <a:endParaRPr lang="en-US" b="0" dirty="0">
              <a:effectLst/>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SG" sz="1800" b="0" i="0" u="none" strike="noStrike" dirty="0">
                <a:solidFill>
                  <a:srgbClr val="000000"/>
                </a:solidFill>
                <a:effectLst/>
                <a:latin typeface="Arial" panose="020B0604020202020204" pitchFamily="34" charset="0"/>
              </a:rPr>
              <a:t>Thank you.</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24f529a33c_8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24f529a33c_8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For our exact problem definition, it is : “What range will a student’s score be given its attributes?” Our project also includes two subproblems. Subproblem 1 is finding the best Machine Learning model for score prediction. And Subproblem 2 includes finding the attribute that influences a student’s score the most.</a:t>
            </a:r>
            <a:endParaRPr lang="en-US" b="0" dirty="0">
              <a:effectLst/>
            </a:endParaRPr>
          </a:p>
          <a:p>
            <a:pPr marL="158750" indent="0">
              <a:buNone/>
            </a:pPr>
            <a:br>
              <a:rPr lang="en-US" dirty="0"/>
            </a:b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2589b005b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2589b005b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To further elaborate, the project  is about a multi-classification problem as students are placed into 3 score ranges - low , medium or high. Subproblem 1 is solved by testing different classification machine learning models and comparing performance through measures such as classification accuracy. Subproblem 2 is solved by finding the predictor variable that impacts the response variable the most.</a:t>
            </a:r>
            <a:endParaRPr lang="en-US" b="0" dirty="0">
              <a:effectLs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2589b005b3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2589b005b3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The Dataset we have chosen is obtained from Kaggle and is titled Student’s Academic Performance Dataset.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2589b005b3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2589b005b3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As part of data preparation and cleaning, we first start by checking and removing duplicates. It is unlikely for students to have the exact same 17 attributes. Therefore, 2 students' data points are flagged and removed.</a:t>
            </a:r>
            <a:r>
              <a:rPr lang="en-US" sz="1100" b="0" i="0" u="none" strike="noStrike" dirty="0">
                <a:solidFill>
                  <a:srgbClr val="000000"/>
                </a:solidFill>
                <a:effectLst/>
                <a:latin typeface="Arial"/>
              </a:rPr>
              <a:t> </a:t>
            </a:r>
            <a:r>
              <a:rPr lang="en-US" sz="1800" b="0" i="0" u="none" strike="noStrike" dirty="0">
                <a:solidFill>
                  <a:srgbClr val="000000"/>
                </a:solidFill>
                <a:effectLst/>
                <a:latin typeface="Arial" panose="020B0604020202020204" pitchFamily="34" charset="0"/>
              </a:rPr>
              <a:t>Secondly, we check for missing values and remove them if necessary.</a:t>
            </a:r>
            <a:r>
              <a:rPr lang="en-US" sz="1100" b="0" i="0" u="none" strike="noStrike" dirty="0">
                <a:solidFill>
                  <a:srgbClr val="000000"/>
                </a:solidFill>
                <a:effectLst/>
                <a:latin typeface="Arial"/>
              </a:rPr>
              <a:t> T</a:t>
            </a:r>
            <a:r>
              <a:rPr lang="en-US" sz="1800" b="0" i="0" u="none" strike="noStrike" dirty="0">
                <a:solidFill>
                  <a:srgbClr val="000000"/>
                </a:solidFill>
                <a:effectLst/>
                <a:latin typeface="Arial" panose="020B0604020202020204" pitchFamily="34" charset="0"/>
              </a:rPr>
              <a:t>hirdly, we rename some of the attributes that have random capitalisations.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24f529a33c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24f529a33c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After our initial data preparation, we are now ready to begin our Exploratory Data Analysis, otherwise known as EDA. </a:t>
            </a:r>
            <a:endParaRPr lang="en-US" b="0" dirty="0">
              <a:effectLst/>
            </a:endParaRPr>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7" name="Google Shape;177;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293"/>
        <p:cNvGrpSpPr/>
        <p:nvPr/>
      </p:nvGrpSpPr>
      <p:grpSpPr>
        <a:xfrm>
          <a:off x="0" y="0"/>
          <a:ext cx="0" cy="0"/>
          <a:chOff x="0" y="0"/>
          <a:chExt cx="0" cy="0"/>
        </a:xfrm>
      </p:grpSpPr>
      <p:sp>
        <p:nvSpPr>
          <p:cNvPr id="294" name="Google Shape;294;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4" name="Google Shape;304;p15"/>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5" name="Google Shape;305;p15"/>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6" name="Google Shape;306;p15"/>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7" name="Google Shape;307;p15"/>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8" name="Google Shape;308;p15"/>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9" name="Google Shape;309;p1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2" name="Google Shape;312;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3" name="Google Shape;313;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4" name="Google Shape;314;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5" name="Google Shape;315;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6" name="Google Shape;316;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7" name="Google Shape;317;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18" name="Google Shape;318;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1" name="Google Shape;321;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2" name="Google Shape;322;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3" name="Google Shape;323;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4" name="Google Shape;324;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353"/>
        <p:cNvGrpSpPr/>
        <p:nvPr/>
      </p:nvGrpSpPr>
      <p:grpSpPr>
        <a:xfrm>
          <a:off x="0" y="0"/>
          <a:ext cx="0" cy="0"/>
          <a:chOff x="0" y="0"/>
          <a:chExt cx="0" cy="0"/>
        </a:xfrm>
      </p:grpSpPr>
      <p:sp>
        <p:nvSpPr>
          <p:cNvPr id="354" name="Google Shape;354;p18"/>
          <p:cNvSpPr txBox="1">
            <a:spLocks noGrp="1"/>
          </p:cNvSpPr>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5" name="Google Shape;355;p18"/>
          <p:cNvSpPr txBox="1">
            <a:spLocks noGrp="1"/>
          </p:cNvSpPr>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6" name="Google Shape;356;p18"/>
          <p:cNvSpPr txBox="1">
            <a:spLocks noGrp="1"/>
          </p:cNvSpPr>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7" name="Google Shape;357;p18"/>
          <p:cNvSpPr txBox="1">
            <a:spLocks noGrp="1"/>
          </p:cNvSpPr>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8" name="Google Shape;358;p18"/>
          <p:cNvSpPr txBox="1">
            <a:spLocks noGrp="1"/>
          </p:cNvSpPr>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9" name="Google Shape;359;p18"/>
          <p:cNvSpPr txBox="1">
            <a:spLocks noGrp="1"/>
          </p:cNvSpPr>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0" name="Google Shape;360;p18"/>
          <p:cNvSpPr txBox="1">
            <a:spLocks noGrp="1"/>
          </p:cNvSpPr>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61" name="Google Shape;361;p18"/>
          <p:cNvSpPr txBox="1">
            <a:spLocks noGrp="1"/>
          </p:cNvSpPr>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2" name="Google Shape;362;p18"/>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63" name="Google Shape;363;p1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7" name="Google Shape;107;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8" name="Google Shape;108;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xfrm>
            <a:off x="581925" y="3391646"/>
            <a:ext cx="4126500" cy="132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pPr lvl="0"/>
            <a:endParaRPr lang="en-US" dirty="0"/>
          </a:p>
          <a:p>
            <a:pPr lvl="1"/>
            <a:endParaRPr lang="en-US" dirty="0"/>
          </a:p>
          <a:p>
            <a:pPr lvl="2"/>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11430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L="10541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1.png"/><Relationship Id="rId2" Type="http://schemas.microsoft.com/office/2007/relationships/media" Target="../media/media10.m4a"/><Relationship Id="rId1" Type="http://schemas.openxmlformats.org/officeDocument/2006/relationships/tags" Target="../tags/tag6.xml"/><Relationship Id="rId6" Type="http://schemas.openxmlformats.org/officeDocument/2006/relationships/image" Target="../media/image6.jpg"/><Relationship Id="rId5" Type="http://schemas.openxmlformats.org/officeDocument/2006/relationships/notesSlide" Target="../notesSlides/notesSlide10.xml"/><Relationship Id="rId4"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1.png"/><Relationship Id="rId2" Type="http://schemas.microsoft.com/office/2007/relationships/media" Target="../media/media11.m4a"/><Relationship Id="rId1" Type="http://schemas.openxmlformats.org/officeDocument/2006/relationships/tags" Target="../tags/tag7.xml"/><Relationship Id="rId6" Type="http://schemas.openxmlformats.org/officeDocument/2006/relationships/image" Target="../media/image7.jpg"/><Relationship Id="rId5" Type="http://schemas.openxmlformats.org/officeDocument/2006/relationships/notesSlide" Target="../notesSlides/notesSlide11.xml"/><Relationship Id="rId4"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notesSlide" Target="../notesSlides/notesSlide12.xml"/><Relationship Id="rId4"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1.png"/><Relationship Id="rId2" Type="http://schemas.microsoft.com/office/2007/relationships/media" Target="../media/media17.m4a"/><Relationship Id="rId1" Type="http://schemas.openxmlformats.org/officeDocument/2006/relationships/tags" Target="../tags/tag9.xml"/><Relationship Id="rId6" Type="http://schemas.openxmlformats.org/officeDocument/2006/relationships/image" Target="../media/image12.png"/><Relationship Id="rId5" Type="http://schemas.openxmlformats.org/officeDocument/2006/relationships/notesSlide" Target="../notesSlides/notesSlide17.xml"/><Relationship Id="rId4"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10.xml"/><Relationship Id="rId6" Type="http://schemas.openxmlformats.org/officeDocument/2006/relationships/image" Target="../media/image1.png"/><Relationship Id="rId5" Type="http://schemas.openxmlformats.org/officeDocument/2006/relationships/notesSlide" Target="../notesSlides/notesSlide18.xml"/><Relationship Id="rId4"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1.png"/><Relationship Id="rId2" Type="http://schemas.microsoft.com/office/2007/relationships/media" Target="../media/media22.m4a"/><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notesSlide" Target="../notesSlides/notesSlide22.xml"/><Relationship Id="rId4"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12.xml"/><Relationship Id="rId6" Type="http://schemas.openxmlformats.org/officeDocument/2006/relationships/image" Target="../media/image1.png"/><Relationship Id="rId5" Type="http://schemas.openxmlformats.org/officeDocument/2006/relationships/notesSlide" Target="../notesSlides/notesSlide23.xml"/><Relationship Id="rId4"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7" Type="http://schemas.openxmlformats.org/officeDocument/2006/relationships/image" Target="../media/image1.png"/><Relationship Id="rId2" Type="http://schemas.microsoft.com/office/2007/relationships/media" Target="../media/media26.m4a"/><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notesSlide" Target="../notesSlides/notesSlide26.xml"/><Relationship Id="rId4"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2" Type="http://schemas.microsoft.com/office/2007/relationships/media" Target="../media/media27.m4a"/><Relationship Id="rId1" Type="http://schemas.openxmlformats.org/officeDocument/2006/relationships/tags" Target="../tags/tag14.xml"/><Relationship Id="rId6" Type="http://schemas.openxmlformats.org/officeDocument/2006/relationships/image" Target="../media/image1.png"/><Relationship Id="rId5" Type="http://schemas.openxmlformats.org/officeDocument/2006/relationships/notesSlide" Target="../notesSlides/notesSlide27.xml"/><Relationship Id="rId4"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image" Target="../media/image24.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7" Type="http://schemas.openxmlformats.org/officeDocument/2006/relationships/image" Target="../media/image1.png"/><Relationship Id="rId2" Type="http://schemas.microsoft.com/office/2007/relationships/media" Target="../media/media30.m4a"/><Relationship Id="rId1" Type="http://schemas.openxmlformats.org/officeDocument/2006/relationships/tags" Target="../tags/tag15.xml"/><Relationship Id="rId6" Type="http://schemas.openxmlformats.org/officeDocument/2006/relationships/image" Target="../media/image12.png"/><Relationship Id="rId5" Type="http://schemas.openxmlformats.org/officeDocument/2006/relationships/notesSlide" Target="../notesSlides/notesSlide30.xml"/><Relationship Id="rId4"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audio" Target="../media/media31.m4a"/><Relationship Id="rId7" Type="http://schemas.openxmlformats.org/officeDocument/2006/relationships/image" Target="../media/image1.png"/><Relationship Id="rId2" Type="http://schemas.microsoft.com/office/2007/relationships/media" Target="../media/media31.m4a"/><Relationship Id="rId1" Type="http://schemas.openxmlformats.org/officeDocument/2006/relationships/tags" Target="../tags/tag16.xml"/><Relationship Id="rId6" Type="http://schemas.openxmlformats.org/officeDocument/2006/relationships/image" Target="../media/image25.png"/><Relationship Id="rId5" Type="http://schemas.openxmlformats.org/officeDocument/2006/relationships/notesSlide" Target="../notesSlides/notesSlide31.xml"/><Relationship Id="rId4"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1.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1.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1.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1.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1.png"/><Relationship Id="rId5" Type="http://schemas.openxmlformats.org/officeDocument/2006/relationships/image" Target="../media/image2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1.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1.png"/><Relationship Id="rId5" Type="http://schemas.openxmlformats.org/officeDocument/2006/relationships/image" Target="../media/image29.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1.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32.png"/><Relationship Id="rId5" Type="http://schemas.openxmlformats.org/officeDocument/2006/relationships/image" Target="../media/image12.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1.png"/><Relationship Id="rId5" Type="http://schemas.openxmlformats.org/officeDocument/2006/relationships/image" Target="../media/image33.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6.m4a"/><Relationship Id="rId1" Type="http://schemas.microsoft.com/office/2007/relationships/media" Target="../media/media46.m4a"/><Relationship Id="rId5" Type="http://schemas.openxmlformats.org/officeDocument/2006/relationships/image" Target="../media/image1.png"/><Relationship Id="rId4"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5.xml"/><Relationship Id="rId4"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6.xml"/><Relationship Id="rId4"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1.png"/><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2.jpg"/><Relationship Id="rId5" Type="http://schemas.openxmlformats.org/officeDocument/2006/relationships/notesSlide" Target="../notesSlides/notesSlide7.xml"/><Relationship Id="rId4"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audio" Target="../media/media8.m4a"/><Relationship Id="rId7" Type="http://schemas.openxmlformats.org/officeDocument/2006/relationships/image" Target="../media/image4.jpg"/><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3.jpg"/><Relationship Id="rId5" Type="http://schemas.openxmlformats.org/officeDocument/2006/relationships/notesSlide" Target="../notesSlides/notesSlide8.xml"/><Relationship Id="rId4" Type="http://schemas.openxmlformats.org/officeDocument/2006/relationships/slideLayout" Target="../slideLayouts/slideLayout5.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3"/>
          <p:cNvSpPr txBox="1">
            <a:spLocks noGrp="1"/>
          </p:cNvSpPr>
          <p:nvPr>
            <p:ph type="subTitle" idx="1"/>
          </p:nvPr>
        </p:nvSpPr>
        <p:spPr>
          <a:xfrm>
            <a:off x="2286000" y="3499425"/>
            <a:ext cx="4572000" cy="85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Presentation by: SC14 Grp 3</a:t>
            </a:r>
            <a:endParaRPr/>
          </a:p>
          <a:p>
            <a:pPr marL="0" lvl="0" indent="0" algn="ctr" rtl="0">
              <a:spcBef>
                <a:spcPts val="0"/>
              </a:spcBef>
              <a:spcAft>
                <a:spcPts val="0"/>
              </a:spcAft>
              <a:buNone/>
            </a:pPr>
            <a:r>
              <a:rPr lang="en"/>
              <a:t>Renyu, Xu Hang, Yu Teng</a:t>
            </a:r>
            <a:endParaRPr/>
          </a:p>
        </p:txBody>
      </p:sp>
      <p:sp>
        <p:nvSpPr>
          <p:cNvPr id="431" name="Google Shape;431;p23"/>
          <p:cNvSpPr txBox="1">
            <a:spLocks noGrp="1"/>
          </p:cNvSpPr>
          <p:nvPr>
            <p:ph type="ctrTitle"/>
          </p:nvPr>
        </p:nvSpPr>
        <p:spPr>
          <a:xfrm>
            <a:off x="927150" y="563025"/>
            <a:ext cx="7289700" cy="293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600" b="1"/>
              <a:t>SC1015 Project:</a:t>
            </a:r>
            <a:br>
              <a:rPr lang="en" sz="5600" b="1"/>
            </a:br>
            <a:r>
              <a:rPr lang="en" sz="5600" b="1"/>
              <a:t>Academic Performance Prediction</a:t>
            </a:r>
            <a:endParaRPr sz="5600" b="1"/>
          </a:p>
        </p:txBody>
      </p:sp>
      <p:sp>
        <p:nvSpPr>
          <p:cNvPr id="432" name="Google Shape;432;p23"/>
          <p:cNvSpPr/>
          <p:nvPr/>
        </p:nvSpPr>
        <p:spPr>
          <a:xfrm>
            <a:off x="7125894" y="3500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2385832" y="328283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2433642" y="397677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7524551" y="3417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Audio 5">
            <a:hlinkClick r:id="" action="ppaction://media"/>
            <a:extLst>
              <a:ext uri="{FF2B5EF4-FFF2-40B4-BE49-F238E27FC236}">
                <a16:creationId xmlns:a16="http://schemas.microsoft.com/office/drawing/2014/main" id="{A1DC5244-C458-41CF-B143-6EB8D5E189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slow" advTm="1033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32"/>
          <p:cNvPicPr preferRelativeResize="0"/>
          <p:nvPr/>
        </p:nvPicPr>
        <p:blipFill>
          <a:blip r:embed="rId6">
            <a:alphaModFix/>
          </a:blip>
          <a:stretch>
            <a:fillRect/>
          </a:stretch>
        </p:blipFill>
        <p:spPr>
          <a:xfrm>
            <a:off x="288625" y="1517125"/>
            <a:ext cx="2671675" cy="3404351"/>
          </a:xfrm>
          <a:prstGeom prst="rect">
            <a:avLst/>
          </a:prstGeom>
          <a:noFill/>
          <a:ln>
            <a:noFill/>
          </a:ln>
        </p:spPr>
      </p:pic>
      <p:sp>
        <p:nvSpPr>
          <p:cNvPr id="612" name="Google Shape;612;p32"/>
          <p:cNvSpPr txBox="1">
            <a:spLocks noGrp="1"/>
          </p:cNvSpPr>
          <p:nvPr>
            <p:ph type="ctrTitle"/>
          </p:nvPr>
        </p:nvSpPr>
        <p:spPr>
          <a:xfrm>
            <a:off x="604025" y="4264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Dataset information:</a:t>
            </a:r>
            <a:endParaRPr sz="3700"/>
          </a:p>
        </p:txBody>
      </p:sp>
      <p:sp>
        <p:nvSpPr>
          <p:cNvPr id="613" name="Google Shape;613;p32"/>
          <p:cNvSpPr txBox="1"/>
          <p:nvPr/>
        </p:nvSpPr>
        <p:spPr>
          <a:xfrm>
            <a:off x="3530150" y="1361725"/>
            <a:ext cx="4632900" cy="3848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480 rows (students) and 17 features (columns)</a:t>
            </a:r>
            <a:endParaRPr>
              <a:solidFill>
                <a:schemeClr val="lt1"/>
              </a:solidFill>
              <a:latin typeface="Maven Pro"/>
              <a:ea typeface="Maven Pro"/>
              <a:cs typeface="Maven Pro"/>
              <a:sym typeface="Maven Pro"/>
            </a:endParaRPr>
          </a:p>
          <a:p>
            <a:pPr marL="457200" lvl="0" indent="0" algn="l" rtl="0">
              <a:spcBef>
                <a:spcPts val="0"/>
              </a:spcBef>
              <a:spcAft>
                <a:spcPts val="0"/>
              </a:spcAft>
              <a:buNone/>
            </a:pPr>
            <a:endParaRPr>
              <a:solidFill>
                <a:schemeClr val="lt1"/>
              </a:solidFill>
              <a:latin typeface="Maven Pro"/>
              <a:ea typeface="Maven Pro"/>
              <a:cs typeface="Maven Pro"/>
              <a:sym typeface="Maven Pro"/>
            </a:endParaRPr>
          </a:p>
          <a:p>
            <a:pPr marL="457200" lvl="0" indent="-317500" algn="l" rtl="0">
              <a:spcBef>
                <a:spcPts val="0"/>
              </a:spcBef>
              <a:spcAft>
                <a:spcPts val="0"/>
              </a:spcAft>
              <a:buClr>
                <a:schemeClr val="lt2"/>
              </a:buClr>
              <a:buSzPts val="1400"/>
              <a:buFont typeface="Maven Pro"/>
              <a:buChar char="●"/>
            </a:pPr>
            <a:r>
              <a:rPr lang="en" u="sng">
                <a:solidFill>
                  <a:schemeClr val="lt2"/>
                </a:solidFill>
                <a:latin typeface="Maven Pro"/>
                <a:ea typeface="Maven Pro"/>
                <a:cs typeface="Maven Pro"/>
                <a:sym typeface="Maven Pro"/>
              </a:rPr>
              <a:t>Response Variable</a:t>
            </a:r>
            <a:r>
              <a:rPr lang="en">
                <a:solidFill>
                  <a:schemeClr val="lt2"/>
                </a:solidFill>
                <a:latin typeface="Maven Pro"/>
                <a:ea typeface="Maven Pro"/>
                <a:cs typeface="Maven Pro"/>
                <a:sym typeface="Maven Pro"/>
              </a:rPr>
              <a:t>:</a:t>
            </a:r>
            <a:endParaRPr>
              <a:solidFill>
                <a:schemeClr val="lt2"/>
              </a:solidFill>
              <a:latin typeface="Maven Pro"/>
              <a:ea typeface="Maven Pro"/>
              <a:cs typeface="Maven Pro"/>
              <a:sym typeface="Maven Pro"/>
            </a:endParaRPr>
          </a:p>
          <a:p>
            <a:pPr marL="914400" lvl="1" indent="-317500" algn="l" rtl="0">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Previously ‘Class’, now renamed as ‘ScoreRange’</a:t>
            </a:r>
            <a:endParaRPr>
              <a:solidFill>
                <a:schemeClr val="lt1"/>
              </a:solidFill>
              <a:latin typeface="Maven Pro"/>
              <a:ea typeface="Maven Pro"/>
              <a:cs typeface="Maven Pro"/>
              <a:sym typeface="Maven Pro"/>
            </a:endParaRPr>
          </a:p>
          <a:p>
            <a:pPr marL="914400" lvl="1" indent="-317500" algn="l" rtl="0">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L, M or H -&gt; Multi-Classification Problem</a:t>
            </a:r>
            <a:endParaRPr>
              <a:solidFill>
                <a:schemeClr val="lt1"/>
              </a:solidFill>
              <a:latin typeface="Maven Pro"/>
              <a:ea typeface="Maven Pro"/>
              <a:cs typeface="Maven Pro"/>
              <a:sym typeface="Maven Pro"/>
            </a:endParaRPr>
          </a:p>
          <a:p>
            <a:pPr marL="457200" lvl="0" indent="0" algn="l" rtl="0">
              <a:spcBef>
                <a:spcPts val="0"/>
              </a:spcBef>
              <a:spcAft>
                <a:spcPts val="0"/>
              </a:spcAft>
              <a:buNone/>
            </a:pPr>
            <a:endParaRPr>
              <a:solidFill>
                <a:schemeClr val="lt2"/>
              </a:solidFill>
              <a:latin typeface="Maven Pro"/>
              <a:ea typeface="Maven Pro"/>
              <a:cs typeface="Maven Pro"/>
              <a:sym typeface="Maven Pro"/>
            </a:endParaRPr>
          </a:p>
          <a:p>
            <a:pPr marL="457200" lvl="0" indent="-317500" algn="l" rtl="0">
              <a:spcBef>
                <a:spcPts val="0"/>
              </a:spcBef>
              <a:spcAft>
                <a:spcPts val="0"/>
              </a:spcAft>
              <a:buClr>
                <a:schemeClr val="lt2"/>
              </a:buClr>
              <a:buSzPts val="1400"/>
              <a:buFont typeface="Maven Pro"/>
              <a:buChar char="●"/>
            </a:pPr>
            <a:r>
              <a:rPr lang="en" u="sng">
                <a:solidFill>
                  <a:schemeClr val="lt2"/>
                </a:solidFill>
                <a:latin typeface="Maven Pro"/>
                <a:ea typeface="Maven Pro"/>
                <a:cs typeface="Maven Pro"/>
                <a:sym typeface="Maven Pro"/>
              </a:rPr>
              <a:t>16 Predictor Variables</a:t>
            </a:r>
            <a:r>
              <a:rPr lang="en">
                <a:solidFill>
                  <a:schemeClr val="lt2"/>
                </a:solidFill>
                <a:latin typeface="Maven Pro"/>
                <a:ea typeface="Maven Pro"/>
                <a:cs typeface="Maven Pro"/>
                <a:sym typeface="Maven Pro"/>
              </a:rPr>
              <a:t>:</a:t>
            </a:r>
            <a:endParaRPr>
              <a:solidFill>
                <a:schemeClr val="lt2"/>
              </a:solidFill>
              <a:latin typeface="Maven Pro"/>
              <a:ea typeface="Maven Pro"/>
              <a:cs typeface="Maven Pro"/>
              <a:sym typeface="Maven Pro"/>
            </a:endParaRPr>
          </a:p>
          <a:p>
            <a:pPr marL="914400" lvl="1" indent="-317500" algn="l" rtl="0">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Consists of a mix of both numerical and categorical data types.</a:t>
            </a:r>
            <a:endParaRPr>
              <a:solidFill>
                <a:schemeClr val="lt1"/>
              </a:solidFill>
              <a:latin typeface="Maven Pro"/>
              <a:ea typeface="Maven Pro"/>
              <a:cs typeface="Maven Pro"/>
              <a:sym typeface="Maven Pro"/>
            </a:endParaRPr>
          </a:p>
          <a:p>
            <a:pPr marL="914400" lvl="1" indent="-317500" algn="l" rtl="0">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Grouped into 4 different types:</a:t>
            </a:r>
            <a:endParaRPr>
              <a:solidFill>
                <a:schemeClr val="lt1"/>
              </a:solidFill>
              <a:latin typeface="Maven Pro"/>
              <a:ea typeface="Maven Pro"/>
              <a:cs typeface="Maven Pro"/>
              <a:sym typeface="Maven Pro"/>
            </a:endParaRPr>
          </a:p>
          <a:p>
            <a:pPr marL="1371600" lvl="2" indent="-317500" algn="l" rtl="0">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Demographic</a:t>
            </a:r>
            <a:endParaRPr>
              <a:solidFill>
                <a:schemeClr val="lt1"/>
              </a:solidFill>
              <a:latin typeface="Maven Pro"/>
              <a:ea typeface="Maven Pro"/>
              <a:cs typeface="Maven Pro"/>
              <a:sym typeface="Maven Pro"/>
            </a:endParaRPr>
          </a:p>
          <a:p>
            <a:pPr marL="1371600" lvl="2" indent="-317500" algn="l" rtl="0">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Behavioral</a:t>
            </a:r>
            <a:endParaRPr>
              <a:solidFill>
                <a:schemeClr val="lt1"/>
              </a:solidFill>
              <a:latin typeface="Maven Pro"/>
              <a:ea typeface="Maven Pro"/>
              <a:cs typeface="Maven Pro"/>
              <a:sym typeface="Maven Pro"/>
            </a:endParaRPr>
          </a:p>
          <a:p>
            <a:pPr marL="1371600" lvl="2" indent="-317500" algn="l" rtl="0">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Academic</a:t>
            </a:r>
            <a:endParaRPr>
              <a:solidFill>
                <a:schemeClr val="lt1"/>
              </a:solidFill>
              <a:latin typeface="Maven Pro"/>
              <a:ea typeface="Maven Pro"/>
              <a:cs typeface="Maven Pro"/>
              <a:sym typeface="Maven Pro"/>
            </a:endParaRPr>
          </a:p>
          <a:p>
            <a:pPr marL="1371600" lvl="2" indent="-317500" algn="l" rtl="0">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Parental</a:t>
            </a:r>
            <a:endParaRPr>
              <a:solidFill>
                <a:schemeClr val="lt1"/>
              </a:solidFill>
              <a:latin typeface="Maven Pro"/>
              <a:ea typeface="Maven Pro"/>
              <a:cs typeface="Maven Pro"/>
              <a:sym typeface="Maven Pro"/>
            </a:endParaRPr>
          </a:p>
          <a:p>
            <a:pPr marL="457200" lvl="0" indent="0" algn="l" rtl="0">
              <a:spcBef>
                <a:spcPts val="0"/>
              </a:spcBef>
              <a:spcAft>
                <a:spcPts val="0"/>
              </a:spcAft>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p:txBody>
      </p:sp>
      <p:pic>
        <p:nvPicPr>
          <p:cNvPr id="2" name="Audio 1">
            <a:hlinkClick r:id="" action="ppaction://media"/>
            <a:extLst>
              <a:ext uri="{FF2B5EF4-FFF2-40B4-BE49-F238E27FC236}">
                <a16:creationId xmlns:a16="http://schemas.microsoft.com/office/drawing/2014/main" id="{CB7C67BC-04CA-4E43-AD68-43BFBEB424A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4440238"/>
            <a:ext cx="487362" cy="487362"/>
          </a:xfrm>
          <a:prstGeom prst="rect">
            <a:avLst/>
          </a:prstGeom>
        </p:spPr>
      </p:pic>
    </p:spTree>
    <p:custDataLst>
      <p:tags r:id="rId1"/>
    </p:custDataLst>
  </p:cSld>
  <p:clrMapOvr>
    <a:masterClrMapping/>
  </p:clrMapOvr>
  <p:transition spd="med" advTm="2061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11"/>
                                        </p:tgtEl>
                                        <p:attrNameLst>
                                          <p:attrName>style.visibility</p:attrName>
                                        </p:attrNameLst>
                                      </p:cBhvr>
                                      <p:to>
                                        <p:strVal val="visible"/>
                                      </p:to>
                                    </p:set>
                                    <p:animEffect transition="in" filter="fade">
                                      <p:cBhvr>
                                        <p:cTn id="11" dur="1000"/>
                                        <p:tgtEl>
                                          <p:spTgt spid="6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13"/>
                                        </p:tgtEl>
                                        <p:attrNameLst>
                                          <p:attrName>style.visibility</p:attrName>
                                        </p:attrNameLst>
                                      </p:cBhvr>
                                      <p:to>
                                        <p:strVal val="visible"/>
                                      </p:to>
                                    </p:set>
                                    <p:animEffect transition="in" filter="fade">
                                      <p:cBhvr>
                                        <p:cTn id="16" dur="1000"/>
                                        <p:tgtEl>
                                          <p:spTgt spid="6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33"/>
          <p:cNvSpPr txBox="1">
            <a:spLocks noGrp="1"/>
          </p:cNvSpPr>
          <p:nvPr>
            <p:ph type="ctrTitle"/>
          </p:nvPr>
        </p:nvSpPr>
        <p:spPr>
          <a:xfrm>
            <a:off x="618825" y="251625"/>
            <a:ext cx="4727700" cy="130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Response Variable: ‘ScoreRange’</a:t>
            </a:r>
            <a:endParaRPr sz="3700"/>
          </a:p>
        </p:txBody>
      </p:sp>
      <p:sp>
        <p:nvSpPr>
          <p:cNvPr id="619" name="Google Shape;619;p33"/>
          <p:cNvSpPr txBox="1"/>
          <p:nvPr/>
        </p:nvSpPr>
        <p:spPr>
          <a:xfrm>
            <a:off x="4891875" y="1706425"/>
            <a:ext cx="4062900" cy="32016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Students are placed into L, M or H.</a:t>
            </a:r>
            <a:endParaRPr>
              <a:solidFill>
                <a:schemeClr val="lt1"/>
              </a:solidFill>
              <a:latin typeface="Maven Pro"/>
              <a:ea typeface="Maven Pro"/>
              <a:cs typeface="Maven Pro"/>
              <a:sym typeface="Maven Pro"/>
            </a:endParaRPr>
          </a:p>
          <a:p>
            <a:pPr marL="457200" lvl="0" indent="-317500" algn="l" rtl="0">
              <a:lnSpc>
                <a:spcPct val="200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125 students classified as Low-Level (‘L’)</a:t>
            </a:r>
            <a:endParaRPr>
              <a:solidFill>
                <a:schemeClr val="lt1"/>
              </a:solidFill>
              <a:latin typeface="Maven Pro"/>
              <a:ea typeface="Maven Pro"/>
              <a:cs typeface="Maven Pro"/>
              <a:sym typeface="Maven Pro"/>
            </a:endParaRPr>
          </a:p>
          <a:p>
            <a:pPr marL="457200" lvl="0" indent="-317500" algn="l" rtl="0">
              <a:lnSpc>
                <a:spcPct val="200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211 students classified as Medium-Level (‘M’)</a:t>
            </a:r>
            <a:endParaRPr>
              <a:solidFill>
                <a:schemeClr val="lt1"/>
              </a:solidFill>
              <a:latin typeface="Maven Pro"/>
              <a:ea typeface="Maven Pro"/>
              <a:cs typeface="Maven Pro"/>
              <a:sym typeface="Maven Pro"/>
            </a:endParaRPr>
          </a:p>
          <a:p>
            <a:pPr marL="457200" lvl="0" indent="-317500" algn="l" rtl="0">
              <a:lnSpc>
                <a:spcPct val="200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142 students classified as High-Level (‘H’)</a:t>
            </a:r>
            <a:endParaRPr>
              <a:solidFill>
                <a:schemeClr val="lt1"/>
              </a:solidFill>
              <a:latin typeface="Maven Pro"/>
              <a:ea typeface="Maven Pro"/>
              <a:cs typeface="Maven Pro"/>
              <a:sym typeface="Maven Pro"/>
            </a:endParaRPr>
          </a:p>
          <a:p>
            <a:pPr marL="457200" lvl="0" indent="-317500" algn="l" rtl="0">
              <a:lnSpc>
                <a:spcPct val="200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Distribution of ScoreRange looks normal.</a:t>
            </a:r>
            <a:endParaRPr>
              <a:solidFill>
                <a:schemeClr val="lt1"/>
              </a:solidFill>
              <a:latin typeface="Maven Pro"/>
              <a:ea typeface="Maven Pro"/>
              <a:cs typeface="Maven Pro"/>
              <a:sym typeface="Maven Pro"/>
            </a:endParaRPr>
          </a:p>
          <a:p>
            <a:pPr marL="457200" lvl="0" indent="0" algn="l" rtl="0">
              <a:spcBef>
                <a:spcPts val="0"/>
              </a:spcBef>
              <a:spcAft>
                <a:spcPts val="0"/>
              </a:spcAft>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p:txBody>
      </p:sp>
      <p:pic>
        <p:nvPicPr>
          <p:cNvPr id="620" name="Google Shape;620;p33"/>
          <p:cNvPicPr preferRelativeResize="0"/>
          <p:nvPr/>
        </p:nvPicPr>
        <p:blipFill>
          <a:blip r:embed="rId6">
            <a:alphaModFix/>
          </a:blip>
          <a:stretch>
            <a:fillRect/>
          </a:stretch>
        </p:blipFill>
        <p:spPr>
          <a:xfrm>
            <a:off x="544650" y="1706425"/>
            <a:ext cx="3990975" cy="2943225"/>
          </a:xfrm>
          <a:prstGeom prst="rect">
            <a:avLst/>
          </a:prstGeom>
          <a:noFill/>
          <a:ln>
            <a:noFill/>
          </a:ln>
        </p:spPr>
      </p:pic>
      <p:pic>
        <p:nvPicPr>
          <p:cNvPr id="4" name="Audio 3">
            <a:hlinkClick r:id="" action="ppaction://media"/>
            <a:extLst>
              <a:ext uri="{FF2B5EF4-FFF2-40B4-BE49-F238E27FC236}">
                <a16:creationId xmlns:a16="http://schemas.microsoft.com/office/drawing/2014/main" id="{A1959E91-FCD7-4D97-ADA9-E75EE809938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4440238"/>
            <a:ext cx="487362" cy="487362"/>
          </a:xfrm>
          <a:prstGeom prst="rect">
            <a:avLst/>
          </a:prstGeom>
        </p:spPr>
      </p:pic>
    </p:spTree>
    <p:custDataLst>
      <p:tags r:id="rId1"/>
    </p:custDataLst>
  </p:cSld>
  <p:clrMapOvr>
    <a:masterClrMapping/>
  </p:clrMapOvr>
  <p:transition spd="med" advTm="734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20"/>
                                        </p:tgtEl>
                                        <p:attrNameLst>
                                          <p:attrName>style.visibility</p:attrName>
                                        </p:attrNameLst>
                                      </p:cBhvr>
                                      <p:to>
                                        <p:strVal val="visible"/>
                                      </p:to>
                                    </p:set>
                                    <p:animEffect transition="in" filter="fade">
                                      <p:cBhvr>
                                        <p:cTn id="11" dur="1000"/>
                                        <p:tgtEl>
                                          <p:spTgt spid="6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19"/>
                                        </p:tgtEl>
                                        <p:attrNameLst>
                                          <p:attrName>style.visibility</p:attrName>
                                        </p:attrNameLst>
                                      </p:cBhvr>
                                      <p:to>
                                        <p:strVal val="visible"/>
                                      </p:to>
                                    </p:set>
                                    <p:animEffect transition="in" filter="fade">
                                      <p:cBhvr>
                                        <p:cTn id="16" dur="1000"/>
                                        <p:tgtEl>
                                          <p:spTgt spid="6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34"/>
          <p:cNvSpPr txBox="1">
            <a:spLocks noGrp="1"/>
          </p:cNvSpPr>
          <p:nvPr>
            <p:ph type="ctrTitle"/>
          </p:nvPr>
        </p:nvSpPr>
        <p:spPr>
          <a:xfrm>
            <a:off x="618825" y="411675"/>
            <a:ext cx="4865100" cy="121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Demographic Predictor Variables</a:t>
            </a:r>
            <a:endParaRPr sz="3700"/>
          </a:p>
        </p:txBody>
      </p:sp>
      <p:sp>
        <p:nvSpPr>
          <p:cNvPr id="626" name="Google Shape;626;p34"/>
          <p:cNvSpPr txBox="1"/>
          <p:nvPr/>
        </p:nvSpPr>
        <p:spPr>
          <a:xfrm>
            <a:off x="618825" y="1805750"/>
            <a:ext cx="5494200" cy="28938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Maven Pro"/>
              <a:buAutoNum type="arabicParenR"/>
            </a:pPr>
            <a:r>
              <a:rPr lang="en" sz="1600" dirty="0">
                <a:solidFill>
                  <a:schemeClr val="lt1"/>
                </a:solidFill>
                <a:latin typeface="Maven Pro"/>
                <a:ea typeface="Maven Pro"/>
                <a:cs typeface="Maven Pro"/>
                <a:sym typeface="Maven Pro"/>
              </a:rPr>
              <a:t>Consists of 3 features:</a:t>
            </a:r>
            <a:endParaRPr sz="1600" dirty="0">
              <a:solidFill>
                <a:schemeClr val="lt1"/>
              </a:solidFill>
              <a:latin typeface="Maven Pro"/>
              <a:ea typeface="Maven Pro"/>
              <a:cs typeface="Maven Pro"/>
              <a:sym typeface="Maven Pro"/>
            </a:endParaRPr>
          </a:p>
          <a:p>
            <a:pPr marL="914400" lvl="0" indent="-330200" algn="l" rtl="0">
              <a:spcBef>
                <a:spcPts val="0"/>
              </a:spcBef>
              <a:spcAft>
                <a:spcPts val="0"/>
              </a:spcAft>
              <a:buClr>
                <a:schemeClr val="lt1"/>
              </a:buClr>
              <a:buSzPts val="1600"/>
              <a:buFont typeface="Maven Pro"/>
              <a:buChar char="●"/>
            </a:pPr>
            <a:r>
              <a:rPr lang="en" sz="1600" dirty="0">
                <a:solidFill>
                  <a:schemeClr val="lt1"/>
                </a:solidFill>
                <a:latin typeface="Maven Pro"/>
                <a:ea typeface="Maven Pro"/>
                <a:cs typeface="Maven Pro"/>
                <a:sym typeface="Maven Pro"/>
              </a:rPr>
              <a:t>Gender</a:t>
            </a:r>
            <a:endParaRPr sz="1600" dirty="0">
              <a:solidFill>
                <a:schemeClr val="lt1"/>
              </a:solidFill>
              <a:latin typeface="Maven Pro"/>
              <a:ea typeface="Maven Pro"/>
              <a:cs typeface="Maven Pro"/>
              <a:sym typeface="Maven Pro"/>
            </a:endParaRPr>
          </a:p>
          <a:p>
            <a:pPr marL="914400" lvl="0" indent="-330200" algn="l" rtl="0">
              <a:spcBef>
                <a:spcPts val="0"/>
              </a:spcBef>
              <a:spcAft>
                <a:spcPts val="0"/>
              </a:spcAft>
              <a:buClr>
                <a:schemeClr val="lt1"/>
              </a:buClr>
              <a:buSzPts val="1600"/>
              <a:buFont typeface="Maven Pro"/>
              <a:buChar char="●"/>
            </a:pPr>
            <a:r>
              <a:rPr lang="en" sz="1600" dirty="0">
                <a:solidFill>
                  <a:schemeClr val="lt1"/>
                </a:solidFill>
                <a:latin typeface="Maven Pro"/>
                <a:ea typeface="Maven Pro"/>
                <a:cs typeface="Maven Pro"/>
                <a:sym typeface="Maven Pro"/>
              </a:rPr>
              <a:t>Nationality</a:t>
            </a:r>
            <a:endParaRPr sz="1600" dirty="0">
              <a:solidFill>
                <a:schemeClr val="lt1"/>
              </a:solidFill>
              <a:latin typeface="Maven Pro"/>
              <a:ea typeface="Maven Pro"/>
              <a:cs typeface="Maven Pro"/>
              <a:sym typeface="Maven Pro"/>
            </a:endParaRPr>
          </a:p>
          <a:p>
            <a:pPr marL="914400" lvl="0" indent="-330200" algn="l" rtl="0">
              <a:spcBef>
                <a:spcPts val="0"/>
              </a:spcBef>
              <a:spcAft>
                <a:spcPts val="0"/>
              </a:spcAft>
              <a:buClr>
                <a:schemeClr val="lt1"/>
              </a:buClr>
              <a:buSzPts val="1600"/>
              <a:buFont typeface="Maven Pro"/>
              <a:buChar char="●"/>
            </a:pPr>
            <a:r>
              <a:rPr lang="en" sz="1600" dirty="0">
                <a:solidFill>
                  <a:schemeClr val="lt1"/>
                </a:solidFill>
                <a:latin typeface="Maven Pro"/>
                <a:ea typeface="Maven Pro"/>
                <a:cs typeface="Maven Pro"/>
                <a:sym typeface="Maven Pro"/>
              </a:rPr>
              <a:t>PlaceOfBirth</a:t>
            </a:r>
            <a:endParaRPr sz="1600" dirty="0">
              <a:solidFill>
                <a:schemeClr val="lt1"/>
              </a:solidFill>
              <a:latin typeface="Maven Pro"/>
              <a:ea typeface="Maven Pro"/>
              <a:cs typeface="Maven Pro"/>
              <a:sym typeface="Maven Pro"/>
            </a:endParaRPr>
          </a:p>
          <a:p>
            <a:pPr marL="0" lvl="0" indent="0" algn="l" rtl="0">
              <a:spcBef>
                <a:spcPts val="0"/>
              </a:spcBef>
              <a:spcAft>
                <a:spcPts val="0"/>
              </a:spcAft>
              <a:buNone/>
            </a:pPr>
            <a:endParaRPr sz="1600" dirty="0">
              <a:solidFill>
                <a:schemeClr val="lt1"/>
              </a:solidFill>
              <a:latin typeface="Maven Pro"/>
              <a:ea typeface="Maven Pro"/>
              <a:cs typeface="Maven Pro"/>
              <a:sym typeface="Maven Pro"/>
            </a:endParaRPr>
          </a:p>
          <a:p>
            <a:pPr marL="469900" lvl="0" indent="-342900" algn="l" rtl="0">
              <a:spcBef>
                <a:spcPts val="0"/>
              </a:spcBef>
              <a:spcAft>
                <a:spcPts val="0"/>
              </a:spcAft>
              <a:buClr>
                <a:schemeClr val="lt1"/>
              </a:buClr>
              <a:buSzPts val="1600"/>
              <a:buFont typeface="+mj-lt"/>
              <a:buAutoNum type="arabicParenR" startAt="2"/>
            </a:pPr>
            <a:r>
              <a:rPr lang="en" sz="1600" dirty="0">
                <a:solidFill>
                  <a:schemeClr val="lt1"/>
                </a:solidFill>
                <a:latin typeface="Maven Pro"/>
                <a:ea typeface="Maven Pro"/>
                <a:cs typeface="Maven Pro"/>
                <a:sym typeface="Maven Pro"/>
              </a:rPr>
              <a:t>We will carry out EDA on the 3 features and determine whether they have an impact on ScoreRange.</a:t>
            </a:r>
            <a:endParaRPr sz="1600" dirty="0">
              <a:solidFill>
                <a:schemeClr val="lt1"/>
              </a:solidFill>
              <a:latin typeface="Maven Pro"/>
              <a:ea typeface="Maven Pro"/>
              <a:cs typeface="Maven Pro"/>
              <a:sym typeface="Maven Pro"/>
            </a:endParaRPr>
          </a:p>
          <a:p>
            <a:pPr marL="0" lvl="0" indent="0" algn="l" rtl="0">
              <a:spcBef>
                <a:spcPts val="0"/>
              </a:spcBef>
              <a:spcAft>
                <a:spcPts val="0"/>
              </a:spcAft>
              <a:buNone/>
            </a:pPr>
            <a:endParaRPr sz="1600" dirty="0">
              <a:solidFill>
                <a:schemeClr val="lt1"/>
              </a:solidFill>
              <a:latin typeface="Maven Pro"/>
              <a:ea typeface="Maven Pro"/>
              <a:cs typeface="Maven Pro"/>
              <a:sym typeface="Maven Pro"/>
            </a:endParaRPr>
          </a:p>
          <a:p>
            <a:pPr marL="469900" lvl="0" indent="-342900" algn="l" rtl="0">
              <a:spcBef>
                <a:spcPts val="0"/>
              </a:spcBef>
              <a:spcAft>
                <a:spcPts val="0"/>
              </a:spcAft>
              <a:buClr>
                <a:schemeClr val="lt1"/>
              </a:buClr>
              <a:buSzPts val="1600"/>
              <a:buFont typeface="+mj-lt"/>
              <a:buAutoNum type="arabicParenR" startAt="3"/>
            </a:pPr>
            <a:r>
              <a:rPr lang="en" sz="1600" dirty="0">
                <a:solidFill>
                  <a:schemeClr val="lt1"/>
                </a:solidFill>
                <a:latin typeface="Maven Pro"/>
                <a:ea typeface="Maven Pro"/>
                <a:cs typeface="Maven Pro"/>
                <a:sym typeface="Maven Pro"/>
              </a:rPr>
              <a:t>If there is no relationship, the feature will be dropped.</a:t>
            </a:r>
            <a:endParaRPr sz="1600" dirty="0">
              <a:solidFill>
                <a:schemeClr val="lt1"/>
              </a:solidFill>
              <a:latin typeface="Maven Pro"/>
              <a:ea typeface="Maven Pro"/>
              <a:cs typeface="Maven Pro"/>
              <a:sym typeface="Maven Pro"/>
            </a:endParaRPr>
          </a:p>
        </p:txBody>
      </p:sp>
      <p:pic>
        <p:nvPicPr>
          <p:cNvPr id="4" name="Audio 3">
            <a:hlinkClick r:id="" action="ppaction://media"/>
            <a:extLst>
              <a:ext uri="{FF2B5EF4-FFF2-40B4-BE49-F238E27FC236}">
                <a16:creationId xmlns:a16="http://schemas.microsoft.com/office/drawing/2014/main" id="{22D80162-4AFC-4920-B81A-8A6C3C16BD6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cSld>
  <p:clrMapOvr>
    <a:masterClrMapping/>
  </p:clrMapOvr>
  <p:transition spd="med" advTm="16983">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26"/>
                                        </p:tgtEl>
                                        <p:attrNameLst>
                                          <p:attrName>style.visibility</p:attrName>
                                        </p:attrNameLst>
                                      </p:cBhvr>
                                      <p:to>
                                        <p:strVal val="visible"/>
                                      </p:to>
                                    </p:set>
                                    <p:animEffect transition="in" filter="fade">
                                      <p:cBhvr>
                                        <p:cTn id="11" dur="1000"/>
                                        <p:tgtEl>
                                          <p:spTgt spid="62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35"/>
          <p:cNvSpPr txBox="1">
            <a:spLocks noGrp="1"/>
          </p:cNvSpPr>
          <p:nvPr>
            <p:ph type="ctrTitle"/>
          </p:nvPr>
        </p:nvSpPr>
        <p:spPr>
          <a:xfrm>
            <a:off x="618825" y="315450"/>
            <a:ext cx="4865100" cy="77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Gender</a:t>
            </a:r>
            <a:endParaRPr sz="3700"/>
          </a:p>
        </p:txBody>
      </p:sp>
      <p:pic>
        <p:nvPicPr>
          <p:cNvPr id="632" name="Google Shape;632;p35"/>
          <p:cNvPicPr preferRelativeResize="0"/>
          <p:nvPr/>
        </p:nvPicPr>
        <p:blipFill>
          <a:blip r:embed="rId5">
            <a:alphaModFix/>
          </a:blip>
          <a:stretch>
            <a:fillRect/>
          </a:stretch>
        </p:blipFill>
        <p:spPr>
          <a:xfrm>
            <a:off x="1329063" y="1184175"/>
            <a:ext cx="6485875" cy="3654525"/>
          </a:xfrm>
          <a:prstGeom prst="rect">
            <a:avLst/>
          </a:prstGeom>
          <a:noFill/>
          <a:ln>
            <a:noFill/>
          </a:ln>
        </p:spPr>
      </p:pic>
      <p:pic>
        <p:nvPicPr>
          <p:cNvPr id="3" name="Audio 2">
            <a:hlinkClick r:id="" action="ppaction://media"/>
            <a:extLst>
              <a:ext uri="{FF2B5EF4-FFF2-40B4-BE49-F238E27FC236}">
                <a16:creationId xmlns:a16="http://schemas.microsoft.com/office/drawing/2014/main" id="{36CA347E-DEFD-4FD6-AB90-5B60BBF5F9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672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Gender </a:t>
            </a:r>
            <a:endParaRPr sz="3700"/>
          </a:p>
        </p:txBody>
      </p:sp>
      <p:pic>
        <p:nvPicPr>
          <p:cNvPr id="638" name="Google Shape;638;p36"/>
          <p:cNvPicPr preferRelativeResize="0"/>
          <p:nvPr/>
        </p:nvPicPr>
        <p:blipFill>
          <a:blip r:embed="rId5">
            <a:alphaModFix/>
          </a:blip>
          <a:stretch>
            <a:fillRect/>
          </a:stretch>
        </p:blipFill>
        <p:spPr>
          <a:xfrm>
            <a:off x="538150" y="989475"/>
            <a:ext cx="8067675" cy="3771900"/>
          </a:xfrm>
          <a:prstGeom prst="rect">
            <a:avLst/>
          </a:prstGeom>
          <a:noFill/>
          <a:ln>
            <a:noFill/>
          </a:ln>
        </p:spPr>
      </p:pic>
      <p:pic>
        <p:nvPicPr>
          <p:cNvPr id="2" name="Audio 1">
            <a:hlinkClick r:id="" action="ppaction://media"/>
            <a:extLst>
              <a:ext uri="{FF2B5EF4-FFF2-40B4-BE49-F238E27FC236}">
                <a16:creationId xmlns:a16="http://schemas.microsoft.com/office/drawing/2014/main" id="{69226542-D89E-4F02-A426-E5B5853788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543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3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Nationality</a:t>
            </a:r>
            <a:endParaRPr sz="3700"/>
          </a:p>
        </p:txBody>
      </p:sp>
      <p:pic>
        <p:nvPicPr>
          <p:cNvPr id="644" name="Google Shape;644;p37"/>
          <p:cNvPicPr preferRelativeResize="0"/>
          <p:nvPr/>
        </p:nvPicPr>
        <p:blipFill>
          <a:blip r:embed="rId5">
            <a:alphaModFix/>
          </a:blip>
          <a:stretch>
            <a:fillRect/>
          </a:stretch>
        </p:blipFill>
        <p:spPr>
          <a:xfrm>
            <a:off x="1080388" y="989475"/>
            <a:ext cx="6983223" cy="3849225"/>
          </a:xfrm>
          <a:prstGeom prst="rect">
            <a:avLst/>
          </a:prstGeom>
          <a:noFill/>
          <a:ln>
            <a:noFill/>
          </a:ln>
        </p:spPr>
      </p:pic>
      <p:pic>
        <p:nvPicPr>
          <p:cNvPr id="2" name="Audio 1">
            <a:hlinkClick r:id="" action="ppaction://media"/>
            <a:extLst>
              <a:ext uri="{FF2B5EF4-FFF2-40B4-BE49-F238E27FC236}">
                <a16:creationId xmlns:a16="http://schemas.microsoft.com/office/drawing/2014/main" id="{75C95AB0-F5C9-4A3F-A40A-6E44223E12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583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38"/>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Nationality</a:t>
            </a:r>
            <a:endParaRPr sz="3700"/>
          </a:p>
        </p:txBody>
      </p:sp>
      <p:pic>
        <p:nvPicPr>
          <p:cNvPr id="650" name="Google Shape;650;p38"/>
          <p:cNvPicPr preferRelativeResize="0"/>
          <p:nvPr/>
        </p:nvPicPr>
        <p:blipFill>
          <a:blip r:embed="rId5">
            <a:alphaModFix/>
          </a:blip>
          <a:stretch>
            <a:fillRect/>
          </a:stretch>
        </p:blipFill>
        <p:spPr>
          <a:xfrm>
            <a:off x="1521975" y="989475"/>
            <a:ext cx="6100043" cy="3849225"/>
          </a:xfrm>
          <a:prstGeom prst="rect">
            <a:avLst/>
          </a:prstGeom>
          <a:noFill/>
          <a:ln>
            <a:noFill/>
          </a:ln>
        </p:spPr>
      </p:pic>
      <p:pic>
        <p:nvPicPr>
          <p:cNvPr id="2" name="Audio 1">
            <a:hlinkClick r:id="" action="ppaction://media"/>
            <a:extLst>
              <a:ext uri="{FF2B5EF4-FFF2-40B4-BE49-F238E27FC236}">
                <a16:creationId xmlns:a16="http://schemas.microsoft.com/office/drawing/2014/main" id="{6E1BB2A5-084F-41EB-80C7-33FA79CB43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14383">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39"/>
          <p:cNvSpPr txBox="1">
            <a:spLocks noGrp="1"/>
          </p:cNvSpPr>
          <p:nvPr>
            <p:ph type="ctrTitle"/>
          </p:nvPr>
        </p:nvSpPr>
        <p:spPr>
          <a:xfrm>
            <a:off x="618825" y="411675"/>
            <a:ext cx="4727700" cy="120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Demographic Features Insights:</a:t>
            </a:r>
            <a:endParaRPr sz="3700"/>
          </a:p>
        </p:txBody>
      </p:sp>
      <p:sp>
        <p:nvSpPr>
          <p:cNvPr id="656" name="Google Shape;656;p39"/>
          <p:cNvSpPr txBox="1"/>
          <p:nvPr/>
        </p:nvSpPr>
        <p:spPr>
          <a:xfrm>
            <a:off x="806675" y="1665150"/>
            <a:ext cx="4906800" cy="24012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Gender analysis and visualisation shows that females performed better. </a:t>
            </a:r>
            <a:endParaRPr sz="1600">
              <a:solidFill>
                <a:schemeClr val="lt1"/>
              </a:solidFill>
              <a:latin typeface="Maven Pro"/>
              <a:ea typeface="Maven Pro"/>
              <a:cs typeface="Maven Pro"/>
              <a:sym typeface="Maven Pro"/>
            </a:endParaRPr>
          </a:p>
          <a:p>
            <a:pPr marL="457200" lvl="0" indent="0" algn="l" rtl="0">
              <a:spcBef>
                <a:spcPts val="0"/>
              </a:spcBef>
              <a:spcAft>
                <a:spcPts val="0"/>
              </a:spcAft>
              <a:buNone/>
            </a:pPr>
            <a:endParaRPr sz="160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Similar to Nationality, PlaceOfBirth also has major imbalances in the distribution of students.</a:t>
            </a:r>
            <a:endParaRPr sz="1600">
              <a:solidFill>
                <a:schemeClr val="lt1"/>
              </a:solidFill>
              <a:latin typeface="Maven Pro"/>
              <a:ea typeface="Maven Pro"/>
              <a:cs typeface="Maven Pro"/>
              <a:sym typeface="Maven Pro"/>
            </a:endParaRPr>
          </a:p>
          <a:p>
            <a:pPr marL="457200" lvl="0" indent="0" algn="l" rtl="0">
              <a:spcBef>
                <a:spcPts val="0"/>
              </a:spcBef>
              <a:spcAft>
                <a:spcPts val="0"/>
              </a:spcAft>
              <a:buNone/>
            </a:pPr>
            <a:endParaRPr sz="160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Therefore, only gender will be kept in the model for the following parts.</a:t>
            </a:r>
            <a:endParaRPr sz="1600">
              <a:solidFill>
                <a:schemeClr val="lt1"/>
              </a:solidFill>
              <a:latin typeface="Maven Pro"/>
              <a:ea typeface="Maven Pro"/>
              <a:cs typeface="Maven Pro"/>
              <a:sym typeface="Maven Pro"/>
            </a:endParaRPr>
          </a:p>
        </p:txBody>
      </p:sp>
      <p:pic>
        <p:nvPicPr>
          <p:cNvPr id="657" name="Google Shape;657;p39"/>
          <p:cNvPicPr preferRelativeResize="0"/>
          <p:nvPr/>
        </p:nvPicPr>
        <p:blipFill>
          <a:blip r:embed="rId6">
            <a:alphaModFix/>
          </a:blip>
          <a:stretch>
            <a:fillRect/>
          </a:stretch>
        </p:blipFill>
        <p:spPr>
          <a:xfrm>
            <a:off x="6603713" y="1811313"/>
            <a:ext cx="1520875" cy="1520875"/>
          </a:xfrm>
          <a:prstGeom prst="rect">
            <a:avLst/>
          </a:prstGeom>
          <a:noFill/>
          <a:ln>
            <a:noFill/>
          </a:ln>
        </p:spPr>
      </p:pic>
      <p:pic>
        <p:nvPicPr>
          <p:cNvPr id="3" name="Audio 2">
            <a:hlinkClick r:id="" action="ppaction://media"/>
            <a:extLst>
              <a:ext uri="{FF2B5EF4-FFF2-40B4-BE49-F238E27FC236}">
                <a16:creationId xmlns:a16="http://schemas.microsoft.com/office/drawing/2014/main" id="{2FAC8FA8-DE5A-48BC-9B79-31539EFE5CD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4440238"/>
            <a:ext cx="487362" cy="487362"/>
          </a:xfrm>
          <a:prstGeom prst="rect">
            <a:avLst/>
          </a:prstGeom>
        </p:spPr>
      </p:pic>
    </p:spTree>
    <p:custDataLst>
      <p:tags r:id="rId1"/>
    </p:custDataLst>
  </p:cSld>
  <p:clrMapOvr>
    <a:masterClrMapping/>
  </p:clrMapOvr>
  <p:transition spd="med" advTm="1704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56">
                                            <p:txEl>
                                              <p:pRg st="0" end="0"/>
                                            </p:txEl>
                                          </p:spTgt>
                                        </p:tgtEl>
                                        <p:attrNameLst>
                                          <p:attrName>style.visibility</p:attrName>
                                        </p:attrNameLst>
                                      </p:cBhvr>
                                      <p:to>
                                        <p:strVal val="visible"/>
                                      </p:to>
                                    </p:set>
                                    <p:animEffect transition="in" filter="fade">
                                      <p:cBhvr>
                                        <p:cTn id="11" dur="1000"/>
                                        <p:tgtEl>
                                          <p:spTgt spid="65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56">
                                            <p:txEl>
                                              <p:pRg st="1" end="1"/>
                                            </p:txEl>
                                          </p:spTgt>
                                        </p:tgtEl>
                                        <p:attrNameLst>
                                          <p:attrName>style.visibility</p:attrName>
                                        </p:attrNameLst>
                                      </p:cBhvr>
                                      <p:to>
                                        <p:strVal val="visible"/>
                                      </p:to>
                                    </p:set>
                                    <p:animEffect transition="in" filter="fade">
                                      <p:cBhvr>
                                        <p:cTn id="16" dur="1000"/>
                                        <p:tgtEl>
                                          <p:spTgt spid="65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56">
                                            <p:txEl>
                                              <p:pRg st="2" end="2"/>
                                            </p:txEl>
                                          </p:spTgt>
                                        </p:tgtEl>
                                        <p:attrNameLst>
                                          <p:attrName>style.visibility</p:attrName>
                                        </p:attrNameLst>
                                      </p:cBhvr>
                                      <p:to>
                                        <p:strVal val="visible"/>
                                      </p:to>
                                    </p:set>
                                    <p:animEffect transition="in" filter="fade">
                                      <p:cBhvr>
                                        <p:cTn id="21" dur="1000"/>
                                        <p:tgtEl>
                                          <p:spTgt spid="65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56">
                                            <p:txEl>
                                              <p:pRg st="3" end="3"/>
                                            </p:txEl>
                                          </p:spTgt>
                                        </p:tgtEl>
                                        <p:attrNameLst>
                                          <p:attrName>style.visibility</p:attrName>
                                        </p:attrNameLst>
                                      </p:cBhvr>
                                      <p:to>
                                        <p:strVal val="visible"/>
                                      </p:to>
                                    </p:set>
                                    <p:animEffect transition="in" filter="fade">
                                      <p:cBhvr>
                                        <p:cTn id="26" dur="1000"/>
                                        <p:tgtEl>
                                          <p:spTgt spid="65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56">
                                            <p:txEl>
                                              <p:pRg st="4" end="4"/>
                                            </p:txEl>
                                          </p:spTgt>
                                        </p:tgtEl>
                                        <p:attrNameLst>
                                          <p:attrName>style.visibility</p:attrName>
                                        </p:attrNameLst>
                                      </p:cBhvr>
                                      <p:to>
                                        <p:strVal val="visible"/>
                                      </p:to>
                                    </p:set>
                                    <p:animEffect transition="in" filter="fade">
                                      <p:cBhvr>
                                        <p:cTn id="31" dur="1000"/>
                                        <p:tgtEl>
                                          <p:spTgt spid="65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40"/>
          <p:cNvSpPr txBox="1">
            <a:spLocks noGrp="1"/>
          </p:cNvSpPr>
          <p:nvPr>
            <p:ph type="ctrTitle"/>
          </p:nvPr>
        </p:nvSpPr>
        <p:spPr>
          <a:xfrm>
            <a:off x="618825" y="411675"/>
            <a:ext cx="4865100" cy="121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Behavioral Predictor Variables</a:t>
            </a:r>
            <a:endParaRPr sz="3700"/>
          </a:p>
        </p:txBody>
      </p:sp>
      <p:sp>
        <p:nvSpPr>
          <p:cNvPr id="663" name="Google Shape;663;p40"/>
          <p:cNvSpPr txBox="1"/>
          <p:nvPr/>
        </p:nvSpPr>
        <p:spPr>
          <a:xfrm>
            <a:off x="618825" y="1805750"/>
            <a:ext cx="5494200" cy="26475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Maven Pro"/>
              <a:buAutoNum type="arabicParenR"/>
            </a:pPr>
            <a:r>
              <a:rPr lang="en" sz="1600" dirty="0">
                <a:solidFill>
                  <a:schemeClr val="lt1"/>
                </a:solidFill>
                <a:latin typeface="Maven Pro"/>
                <a:ea typeface="Maven Pro"/>
                <a:cs typeface="Maven Pro"/>
                <a:sym typeface="Maven Pro"/>
              </a:rPr>
              <a:t>Consists of 5 features:</a:t>
            </a:r>
            <a:endParaRPr sz="1600" dirty="0">
              <a:solidFill>
                <a:schemeClr val="lt1"/>
              </a:solidFill>
              <a:latin typeface="Maven Pro"/>
              <a:ea typeface="Maven Pro"/>
              <a:cs typeface="Maven Pro"/>
              <a:sym typeface="Maven Pro"/>
            </a:endParaRPr>
          </a:p>
          <a:p>
            <a:pPr marL="914400" lvl="0" indent="-330200" algn="l" rtl="0">
              <a:spcBef>
                <a:spcPts val="0"/>
              </a:spcBef>
              <a:spcAft>
                <a:spcPts val="0"/>
              </a:spcAft>
              <a:buClr>
                <a:schemeClr val="lt1"/>
              </a:buClr>
              <a:buSzPts val="1600"/>
              <a:buFont typeface="Maven Pro"/>
              <a:buChar char="●"/>
            </a:pPr>
            <a:r>
              <a:rPr lang="en" sz="1600" dirty="0">
                <a:solidFill>
                  <a:schemeClr val="lt1"/>
                </a:solidFill>
                <a:latin typeface="Maven Pro"/>
                <a:ea typeface="Maven Pro"/>
                <a:cs typeface="Maven Pro"/>
                <a:sym typeface="Maven Pro"/>
              </a:rPr>
              <a:t>RaisedHands</a:t>
            </a:r>
            <a:endParaRPr sz="1600" dirty="0">
              <a:solidFill>
                <a:schemeClr val="lt1"/>
              </a:solidFill>
              <a:latin typeface="Maven Pro"/>
              <a:ea typeface="Maven Pro"/>
              <a:cs typeface="Maven Pro"/>
              <a:sym typeface="Maven Pro"/>
            </a:endParaRPr>
          </a:p>
          <a:p>
            <a:pPr marL="914400" lvl="0" indent="-330200" algn="l" rtl="0">
              <a:spcBef>
                <a:spcPts val="0"/>
              </a:spcBef>
              <a:spcAft>
                <a:spcPts val="0"/>
              </a:spcAft>
              <a:buClr>
                <a:schemeClr val="lt1"/>
              </a:buClr>
              <a:buSzPts val="1600"/>
              <a:buFont typeface="Maven Pro"/>
              <a:buChar char="●"/>
            </a:pPr>
            <a:r>
              <a:rPr lang="en" sz="1600" dirty="0">
                <a:solidFill>
                  <a:schemeClr val="lt1"/>
                </a:solidFill>
                <a:latin typeface="Maven Pro"/>
                <a:ea typeface="Maven Pro"/>
                <a:cs typeface="Maven Pro"/>
                <a:sym typeface="Maven Pro"/>
              </a:rPr>
              <a:t>VisitedResources</a:t>
            </a:r>
            <a:endParaRPr sz="1600" dirty="0">
              <a:solidFill>
                <a:schemeClr val="lt1"/>
              </a:solidFill>
              <a:latin typeface="Maven Pro"/>
              <a:ea typeface="Maven Pro"/>
              <a:cs typeface="Maven Pro"/>
              <a:sym typeface="Maven Pro"/>
            </a:endParaRPr>
          </a:p>
          <a:p>
            <a:pPr marL="914400" lvl="0" indent="-330200" algn="l" rtl="0">
              <a:spcBef>
                <a:spcPts val="0"/>
              </a:spcBef>
              <a:spcAft>
                <a:spcPts val="0"/>
              </a:spcAft>
              <a:buClr>
                <a:schemeClr val="lt1"/>
              </a:buClr>
              <a:buSzPts val="1600"/>
              <a:buFont typeface="Maven Pro"/>
              <a:buChar char="●"/>
            </a:pPr>
            <a:r>
              <a:rPr lang="en" sz="1600" dirty="0">
                <a:solidFill>
                  <a:schemeClr val="lt1"/>
                </a:solidFill>
                <a:latin typeface="Maven Pro"/>
                <a:ea typeface="Maven Pro"/>
                <a:cs typeface="Maven Pro"/>
                <a:sym typeface="Maven Pro"/>
              </a:rPr>
              <a:t>AnnouncementsView</a:t>
            </a:r>
            <a:endParaRPr sz="1600" dirty="0">
              <a:solidFill>
                <a:schemeClr val="lt1"/>
              </a:solidFill>
              <a:latin typeface="Maven Pro"/>
              <a:ea typeface="Maven Pro"/>
              <a:cs typeface="Maven Pro"/>
              <a:sym typeface="Maven Pro"/>
            </a:endParaRPr>
          </a:p>
          <a:p>
            <a:pPr marL="914400" lvl="0" indent="-330200" algn="l" rtl="0">
              <a:spcBef>
                <a:spcPts val="0"/>
              </a:spcBef>
              <a:spcAft>
                <a:spcPts val="0"/>
              </a:spcAft>
              <a:buClr>
                <a:schemeClr val="lt1"/>
              </a:buClr>
              <a:buSzPts val="1600"/>
              <a:buFont typeface="Maven Pro"/>
              <a:buChar char="●"/>
            </a:pPr>
            <a:r>
              <a:rPr lang="en" sz="1600" dirty="0">
                <a:solidFill>
                  <a:schemeClr val="lt1"/>
                </a:solidFill>
                <a:latin typeface="Maven Pro"/>
                <a:ea typeface="Maven Pro"/>
                <a:cs typeface="Maven Pro"/>
                <a:sym typeface="Maven Pro"/>
              </a:rPr>
              <a:t>Discussion</a:t>
            </a:r>
            <a:endParaRPr sz="1600" dirty="0">
              <a:solidFill>
                <a:schemeClr val="lt1"/>
              </a:solidFill>
              <a:latin typeface="Maven Pro"/>
              <a:ea typeface="Maven Pro"/>
              <a:cs typeface="Maven Pro"/>
              <a:sym typeface="Maven Pro"/>
            </a:endParaRPr>
          </a:p>
          <a:p>
            <a:pPr marL="914400" lvl="0" indent="-330200" algn="l" rtl="0">
              <a:spcBef>
                <a:spcPts val="0"/>
              </a:spcBef>
              <a:spcAft>
                <a:spcPts val="0"/>
              </a:spcAft>
              <a:buClr>
                <a:schemeClr val="lt1"/>
              </a:buClr>
              <a:buSzPts val="1600"/>
              <a:buFont typeface="Maven Pro"/>
              <a:buChar char="●"/>
            </a:pPr>
            <a:r>
              <a:rPr lang="en" sz="1600" dirty="0">
                <a:solidFill>
                  <a:schemeClr val="lt1"/>
                </a:solidFill>
                <a:latin typeface="Maven Pro"/>
                <a:ea typeface="Maven Pro"/>
                <a:cs typeface="Maven Pro"/>
                <a:sym typeface="Maven Pro"/>
              </a:rPr>
              <a:t>StudentAbsenceDays</a:t>
            </a:r>
            <a:endParaRPr sz="1600" dirty="0">
              <a:solidFill>
                <a:schemeClr val="lt1"/>
              </a:solidFill>
              <a:latin typeface="Maven Pro"/>
              <a:ea typeface="Maven Pro"/>
              <a:cs typeface="Maven Pro"/>
              <a:sym typeface="Maven Pro"/>
            </a:endParaRPr>
          </a:p>
          <a:p>
            <a:pPr marL="914400" lvl="0" indent="0" algn="l" rtl="0">
              <a:spcBef>
                <a:spcPts val="0"/>
              </a:spcBef>
              <a:spcAft>
                <a:spcPts val="0"/>
              </a:spcAft>
              <a:buNone/>
            </a:pPr>
            <a:endParaRPr sz="1600" dirty="0">
              <a:solidFill>
                <a:schemeClr val="lt1"/>
              </a:solidFill>
              <a:latin typeface="Maven Pro"/>
              <a:ea typeface="Maven Pro"/>
              <a:cs typeface="Maven Pro"/>
              <a:sym typeface="Maven Pro"/>
            </a:endParaRPr>
          </a:p>
          <a:p>
            <a:pPr marL="469900" lvl="0" indent="-342900" algn="l" rtl="0">
              <a:spcBef>
                <a:spcPts val="0"/>
              </a:spcBef>
              <a:spcAft>
                <a:spcPts val="0"/>
              </a:spcAft>
              <a:buClr>
                <a:schemeClr val="lt1"/>
              </a:buClr>
              <a:buSzPts val="1600"/>
              <a:buFont typeface="+mj-lt"/>
              <a:buAutoNum type="arabicParenR" startAt="2"/>
            </a:pPr>
            <a:r>
              <a:rPr lang="en" sz="1600" dirty="0">
                <a:solidFill>
                  <a:schemeClr val="lt1"/>
                </a:solidFill>
                <a:latin typeface="Maven Pro"/>
                <a:ea typeface="Maven Pro"/>
                <a:cs typeface="Maven Pro"/>
                <a:sym typeface="Maven Pro"/>
              </a:rPr>
              <a:t>First 4 features are numerical (0 - 100)</a:t>
            </a:r>
            <a:endParaRPr sz="1600" dirty="0">
              <a:solidFill>
                <a:schemeClr val="lt1"/>
              </a:solidFill>
              <a:latin typeface="Maven Pro"/>
              <a:ea typeface="Maven Pro"/>
              <a:cs typeface="Maven Pro"/>
              <a:sym typeface="Maven Pro"/>
            </a:endParaRPr>
          </a:p>
          <a:p>
            <a:pPr marL="457200" lvl="0" indent="0" algn="l" rtl="0">
              <a:spcBef>
                <a:spcPts val="0"/>
              </a:spcBef>
              <a:spcAft>
                <a:spcPts val="0"/>
              </a:spcAft>
              <a:buNone/>
            </a:pPr>
            <a:endParaRPr sz="1600" dirty="0">
              <a:solidFill>
                <a:schemeClr val="lt1"/>
              </a:solidFill>
              <a:latin typeface="Maven Pro"/>
              <a:ea typeface="Maven Pro"/>
              <a:cs typeface="Maven Pro"/>
              <a:sym typeface="Maven Pro"/>
            </a:endParaRPr>
          </a:p>
          <a:p>
            <a:pPr marL="469900" lvl="0" indent="-342900" algn="l" rtl="0">
              <a:spcBef>
                <a:spcPts val="0"/>
              </a:spcBef>
              <a:spcAft>
                <a:spcPts val="0"/>
              </a:spcAft>
              <a:buClr>
                <a:schemeClr val="lt1"/>
              </a:buClr>
              <a:buSzPts val="1600"/>
              <a:buFont typeface="+mj-lt"/>
              <a:buAutoNum type="arabicParenR" startAt="3"/>
            </a:pPr>
            <a:r>
              <a:rPr lang="en" sz="1600" dirty="0">
                <a:solidFill>
                  <a:schemeClr val="lt1"/>
                </a:solidFill>
                <a:latin typeface="Maven Pro"/>
                <a:ea typeface="Maven Pro"/>
                <a:cs typeface="Maven Pro"/>
                <a:sym typeface="Maven Pro"/>
              </a:rPr>
              <a:t>StudentAbsenceDays is categorical (Binary)</a:t>
            </a:r>
            <a:endParaRPr sz="1600" dirty="0">
              <a:solidFill>
                <a:schemeClr val="lt1"/>
              </a:solidFill>
              <a:latin typeface="Maven Pro"/>
              <a:ea typeface="Maven Pro"/>
              <a:cs typeface="Maven Pro"/>
              <a:sym typeface="Maven Pro"/>
            </a:endParaRPr>
          </a:p>
        </p:txBody>
      </p:sp>
      <p:sp>
        <p:nvSpPr>
          <p:cNvPr id="664" name="Google Shape;664;p40"/>
          <p:cNvSpPr/>
          <p:nvPr/>
        </p:nvSpPr>
        <p:spPr>
          <a:xfrm>
            <a:off x="6957667" y="2159688"/>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40"/>
          <p:cNvGrpSpPr/>
          <p:nvPr/>
        </p:nvGrpSpPr>
        <p:grpSpPr>
          <a:xfrm>
            <a:off x="7077805" y="2331685"/>
            <a:ext cx="583817" cy="580314"/>
            <a:chOff x="3541011" y="3367320"/>
            <a:chExt cx="348257" cy="346188"/>
          </a:xfrm>
        </p:grpSpPr>
        <p:sp>
          <p:nvSpPr>
            <p:cNvPr id="666" name="Google Shape;666;p40"/>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Audio 2">
            <a:hlinkClick r:id="" action="ppaction://media"/>
            <a:extLst>
              <a:ext uri="{FF2B5EF4-FFF2-40B4-BE49-F238E27FC236}">
                <a16:creationId xmlns:a16="http://schemas.microsoft.com/office/drawing/2014/main" id="{9A3304FC-EA21-45D1-B30E-8441144248C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cSld>
  <p:clrMapOvr>
    <a:masterClrMapping/>
  </p:clrMapOvr>
  <p:transition spd="med" advTm="1426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63"/>
                                        </p:tgtEl>
                                        <p:attrNameLst>
                                          <p:attrName>style.visibility</p:attrName>
                                        </p:attrNameLst>
                                      </p:cBhvr>
                                      <p:to>
                                        <p:strVal val="visible"/>
                                      </p:to>
                                    </p:set>
                                    <p:animEffect transition="in" filter="fade">
                                      <p:cBhvr>
                                        <p:cTn id="11" dur="1000"/>
                                        <p:tgtEl>
                                          <p:spTgt spid="66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41"/>
          <p:cNvSpPr txBox="1">
            <a:spLocks noGrp="1"/>
          </p:cNvSpPr>
          <p:nvPr>
            <p:ph type="ctrTitle"/>
          </p:nvPr>
        </p:nvSpPr>
        <p:spPr>
          <a:xfrm>
            <a:off x="604025" y="396875"/>
            <a:ext cx="5679300" cy="111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Numerical Behavioral Predictors</a:t>
            </a:r>
            <a:endParaRPr sz="3700"/>
          </a:p>
        </p:txBody>
      </p:sp>
      <p:pic>
        <p:nvPicPr>
          <p:cNvPr id="675" name="Google Shape;675;p41"/>
          <p:cNvPicPr preferRelativeResize="0"/>
          <p:nvPr/>
        </p:nvPicPr>
        <p:blipFill>
          <a:blip r:embed="rId5">
            <a:alphaModFix/>
          </a:blip>
          <a:stretch>
            <a:fillRect/>
          </a:stretch>
        </p:blipFill>
        <p:spPr>
          <a:xfrm>
            <a:off x="1513138" y="1514050"/>
            <a:ext cx="6117723" cy="3195825"/>
          </a:xfrm>
          <a:prstGeom prst="rect">
            <a:avLst/>
          </a:prstGeom>
          <a:noFill/>
          <a:ln>
            <a:noFill/>
          </a:ln>
        </p:spPr>
      </p:pic>
      <p:pic>
        <p:nvPicPr>
          <p:cNvPr id="3" name="Audio 2">
            <a:hlinkClick r:id="" action="ppaction://media"/>
            <a:extLst>
              <a:ext uri="{FF2B5EF4-FFF2-40B4-BE49-F238E27FC236}">
                <a16:creationId xmlns:a16="http://schemas.microsoft.com/office/drawing/2014/main" id="{209ACE94-E631-45B8-867E-805F224FBA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11062">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4"/>
          <p:cNvSpPr txBox="1">
            <a:spLocks noGrp="1"/>
          </p:cNvSpPr>
          <p:nvPr>
            <p:ph type="ctrTitle" idx="4"/>
          </p:nvPr>
        </p:nvSpPr>
        <p:spPr>
          <a:xfrm>
            <a:off x="2884782" y="2727575"/>
            <a:ext cx="1427700" cy="11082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a:latin typeface="Share Tech"/>
                <a:ea typeface="Share Tech"/>
                <a:cs typeface="Share Tech"/>
                <a:sym typeface="Share Tech"/>
              </a:rPr>
              <a:t>Exploratory </a:t>
            </a:r>
            <a:endParaRPr>
              <a:latin typeface="Share Tech"/>
              <a:ea typeface="Share Tech"/>
              <a:cs typeface="Share Tech"/>
              <a:sym typeface="Share Tech"/>
            </a:endParaRPr>
          </a:p>
          <a:p>
            <a:pPr marL="0" lvl="0" indent="0" algn="l" rtl="0">
              <a:spcBef>
                <a:spcPts val="0"/>
              </a:spcBef>
              <a:spcAft>
                <a:spcPts val="0"/>
              </a:spcAft>
              <a:buNone/>
            </a:pPr>
            <a:r>
              <a:rPr lang="en">
                <a:latin typeface="Share Tech"/>
                <a:ea typeface="Share Tech"/>
                <a:cs typeface="Share Tech"/>
                <a:sym typeface="Share Tech"/>
              </a:rPr>
              <a:t>Data</a:t>
            </a:r>
            <a:endParaRPr>
              <a:latin typeface="Share Tech"/>
              <a:ea typeface="Share Tech"/>
              <a:cs typeface="Share Tech"/>
              <a:sym typeface="Share Tech"/>
            </a:endParaRPr>
          </a:p>
          <a:p>
            <a:pPr marL="0" lvl="0" indent="0" algn="l" rtl="0">
              <a:spcBef>
                <a:spcPts val="0"/>
              </a:spcBef>
              <a:spcAft>
                <a:spcPts val="0"/>
              </a:spcAft>
              <a:buNone/>
            </a:pPr>
            <a:r>
              <a:rPr lang="en">
                <a:latin typeface="Share Tech"/>
                <a:ea typeface="Share Tech"/>
                <a:cs typeface="Share Tech"/>
                <a:sym typeface="Share Tech"/>
              </a:rPr>
              <a:t>Analysis</a:t>
            </a:r>
            <a:endParaRPr>
              <a:latin typeface="Share Tech"/>
              <a:ea typeface="Share Tech"/>
              <a:cs typeface="Share Tech"/>
              <a:sym typeface="Share Tech"/>
            </a:endParaRPr>
          </a:p>
        </p:txBody>
      </p:sp>
      <p:sp>
        <p:nvSpPr>
          <p:cNvPr id="441" name="Google Shape;441;p24"/>
          <p:cNvSpPr txBox="1">
            <a:spLocks noGrp="1"/>
          </p:cNvSpPr>
          <p:nvPr>
            <p:ph type="ctrTitle"/>
          </p:nvPr>
        </p:nvSpPr>
        <p:spPr>
          <a:xfrm>
            <a:off x="890350" y="2727575"/>
            <a:ext cx="1611000" cy="11082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a:latin typeface="Share Tech"/>
                <a:ea typeface="Share Tech"/>
                <a:cs typeface="Share Tech"/>
                <a:sym typeface="Share Tech"/>
              </a:rPr>
              <a:t>Motivation,</a:t>
            </a:r>
            <a:endParaRPr>
              <a:latin typeface="Share Tech"/>
              <a:ea typeface="Share Tech"/>
              <a:cs typeface="Share Tech"/>
              <a:sym typeface="Share Tech"/>
            </a:endParaRPr>
          </a:p>
          <a:p>
            <a:pPr marL="0" lvl="0" indent="0" algn="l" rtl="0">
              <a:spcBef>
                <a:spcPts val="0"/>
              </a:spcBef>
              <a:spcAft>
                <a:spcPts val="0"/>
              </a:spcAft>
              <a:buNone/>
            </a:pPr>
            <a:r>
              <a:rPr lang="en">
                <a:latin typeface="Share Tech"/>
                <a:ea typeface="Share Tech"/>
                <a:cs typeface="Share Tech"/>
                <a:sym typeface="Share Tech"/>
              </a:rPr>
              <a:t>Problem Definition </a:t>
            </a:r>
            <a:endParaRPr/>
          </a:p>
        </p:txBody>
      </p:sp>
      <p:sp>
        <p:nvSpPr>
          <p:cNvPr id="442" name="Google Shape;442;p24"/>
          <p:cNvSpPr txBox="1">
            <a:spLocks noGrp="1"/>
          </p:cNvSpPr>
          <p:nvPr>
            <p:ph type="title" idx="3"/>
          </p:nvPr>
        </p:nvSpPr>
        <p:spPr>
          <a:xfrm>
            <a:off x="1129075" y="2174188"/>
            <a:ext cx="824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43" name="Google Shape;443;p24"/>
          <p:cNvSpPr txBox="1">
            <a:spLocks noGrp="1"/>
          </p:cNvSpPr>
          <p:nvPr>
            <p:ph type="title" idx="6"/>
          </p:nvPr>
        </p:nvSpPr>
        <p:spPr>
          <a:xfrm>
            <a:off x="3148338" y="2174200"/>
            <a:ext cx="824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44" name="Google Shape;444;p24"/>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PROJECT OVERVIEW:</a:t>
            </a:r>
            <a:endParaRPr sz="3700"/>
          </a:p>
        </p:txBody>
      </p:sp>
      <p:sp>
        <p:nvSpPr>
          <p:cNvPr id="445" name="Google Shape;445;p24"/>
          <p:cNvSpPr txBox="1">
            <a:spLocks noGrp="1"/>
          </p:cNvSpPr>
          <p:nvPr>
            <p:ph type="title" idx="9"/>
          </p:nvPr>
        </p:nvSpPr>
        <p:spPr>
          <a:xfrm>
            <a:off x="5122288" y="2174188"/>
            <a:ext cx="824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46" name="Google Shape;446;p24"/>
          <p:cNvSpPr/>
          <p:nvPr/>
        </p:nvSpPr>
        <p:spPr>
          <a:xfrm>
            <a:off x="1128475" y="1257488"/>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4"/>
          <p:cNvSpPr/>
          <p:nvPr/>
        </p:nvSpPr>
        <p:spPr>
          <a:xfrm>
            <a:off x="3122902" y="1257488"/>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4"/>
          <p:cNvSpPr/>
          <p:nvPr/>
        </p:nvSpPr>
        <p:spPr>
          <a:xfrm>
            <a:off x="5122292" y="1257488"/>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 name="Google Shape;449;p24"/>
          <p:cNvCxnSpPr>
            <a:stCxn id="446" idx="1"/>
            <a:endCxn id="442" idx="1"/>
          </p:cNvCxnSpPr>
          <p:nvPr/>
        </p:nvCxnSpPr>
        <p:spPr>
          <a:xfrm>
            <a:off x="1128475" y="1669538"/>
            <a:ext cx="600" cy="7935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50" name="Google Shape;450;p24"/>
          <p:cNvCxnSpPr>
            <a:stCxn id="447" idx="1"/>
            <a:endCxn id="443" idx="1"/>
          </p:cNvCxnSpPr>
          <p:nvPr/>
        </p:nvCxnSpPr>
        <p:spPr>
          <a:xfrm>
            <a:off x="3122902" y="1669538"/>
            <a:ext cx="25500" cy="793500"/>
          </a:xfrm>
          <a:prstGeom prst="bentConnector3">
            <a:avLst>
              <a:gd name="adj1" fmla="val -933824"/>
            </a:avLst>
          </a:prstGeom>
          <a:noFill/>
          <a:ln w="9525" cap="flat" cmpd="sng">
            <a:solidFill>
              <a:schemeClr val="lt1"/>
            </a:solidFill>
            <a:prstDash val="solid"/>
            <a:round/>
            <a:headEnd type="none" w="med" len="med"/>
            <a:tailEnd type="none" w="med" len="med"/>
          </a:ln>
        </p:spPr>
      </p:cxnSp>
      <p:cxnSp>
        <p:nvCxnSpPr>
          <p:cNvPr id="451" name="Google Shape;451;p24"/>
          <p:cNvCxnSpPr>
            <a:stCxn id="448" idx="1"/>
            <a:endCxn id="445" idx="1"/>
          </p:cNvCxnSpPr>
          <p:nvPr/>
        </p:nvCxnSpPr>
        <p:spPr>
          <a:xfrm>
            <a:off x="5122292" y="1669538"/>
            <a:ext cx="600" cy="793500"/>
          </a:xfrm>
          <a:prstGeom prst="bentConnector3">
            <a:avLst>
              <a:gd name="adj1" fmla="val -39688218"/>
            </a:avLst>
          </a:prstGeom>
          <a:noFill/>
          <a:ln w="9525" cap="flat" cmpd="sng">
            <a:solidFill>
              <a:schemeClr val="lt1"/>
            </a:solidFill>
            <a:prstDash val="solid"/>
            <a:round/>
            <a:headEnd type="none" w="med" len="med"/>
            <a:tailEnd type="none" w="med" len="med"/>
          </a:ln>
        </p:spPr>
      </p:cxnSp>
      <p:sp>
        <p:nvSpPr>
          <p:cNvPr id="452" name="Google Shape;452;p24"/>
          <p:cNvSpPr/>
          <p:nvPr/>
        </p:nvSpPr>
        <p:spPr>
          <a:xfrm>
            <a:off x="1251924" y="1364005"/>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24"/>
          <p:cNvGrpSpPr/>
          <p:nvPr/>
        </p:nvGrpSpPr>
        <p:grpSpPr>
          <a:xfrm>
            <a:off x="3255633" y="1379398"/>
            <a:ext cx="577210" cy="580282"/>
            <a:chOff x="3095745" y="3805393"/>
            <a:chExt cx="352840" cy="354717"/>
          </a:xfrm>
        </p:grpSpPr>
        <p:sp>
          <p:nvSpPr>
            <p:cNvPr id="454" name="Google Shape;454;p24"/>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4"/>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4"/>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4"/>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4"/>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24"/>
          <p:cNvGrpSpPr/>
          <p:nvPr/>
        </p:nvGrpSpPr>
        <p:grpSpPr>
          <a:xfrm>
            <a:off x="5242430" y="1429485"/>
            <a:ext cx="583817" cy="580314"/>
            <a:chOff x="3541011" y="3367320"/>
            <a:chExt cx="348257" cy="346188"/>
          </a:xfrm>
        </p:grpSpPr>
        <p:sp>
          <p:nvSpPr>
            <p:cNvPr id="461" name="Google Shape;461;p24"/>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24"/>
          <p:cNvSpPr txBox="1"/>
          <p:nvPr/>
        </p:nvSpPr>
        <p:spPr>
          <a:xfrm>
            <a:off x="4801188" y="2727563"/>
            <a:ext cx="14277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lt1"/>
                </a:solidFill>
                <a:latin typeface="Share Tech"/>
                <a:ea typeface="Share Tech"/>
                <a:cs typeface="Share Tech"/>
                <a:sym typeface="Share Tech"/>
              </a:rPr>
              <a:t>Core Analysis: Machine Learning</a:t>
            </a:r>
            <a:endParaRPr/>
          </a:p>
        </p:txBody>
      </p:sp>
      <p:sp>
        <p:nvSpPr>
          <p:cNvPr id="466" name="Google Shape;466;p24"/>
          <p:cNvSpPr txBox="1">
            <a:spLocks noGrp="1"/>
          </p:cNvSpPr>
          <p:nvPr>
            <p:ph type="ctrTitle"/>
          </p:nvPr>
        </p:nvSpPr>
        <p:spPr>
          <a:xfrm>
            <a:off x="6717625" y="2691800"/>
            <a:ext cx="1505700" cy="11082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a:latin typeface="Share Tech"/>
                <a:ea typeface="Share Tech"/>
                <a:cs typeface="Share Tech"/>
                <a:sym typeface="Share Tech"/>
              </a:rPr>
              <a:t>Insights &amp; </a:t>
            </a:r>
            <a:endParaRPr>
              <a:latin typeface="Share Tech"/>
              <a:ea typeface="Share Tech"/>
              <a:cs typeface="Share Tech"/>
              <a:sym typeface="Share Tech"/>
            </a:endParaRPr>
          </a:p>
          <a:p>
            <a:pPr marL="0" lvl="0" indent="0" algn="l" rtl="0">
              <a:spcBef>
                <a:spcPts val="0"/>
              </a:spcBef>
              <a:spcAft>
                <a:spcPts val="0"/>
              </a:spcAft>
              <a:buNone/>
            </a:pPr>
            <a:r>
              <a:rPr lang="en">
                <a:latin typeface="Share Tech"/>
                <a:ea typeface="Share Tech"/>
                <a:cs typeface="Share Tech"/>
                <a:sym typeface="Share Tech"/>
              </a:rPr>
              <a:t>Outcome</a:t>
            </a:r>
            <a:endParaRPr>
              <a:latin typeface="Share Tech"/>
              <a:ea typeface="Share Tech"/>
              <a:cs typeface="Share Tech"/>
              <a:sym typeface="Share Tech"/>
            </a:endParaRPr>
          </a:p>
          <a:p>
            <a:pPr marL="0" lvl="0" indent="0" algn="l" rtl="0">
              <a:spcBef>
                <a:spcPts val="0"/>
              </a:spcBef>
              <a:spcAft>
                <a:spcPts val="0"/>
              </a:spcAft>
              <a:buNone/>
            </a:pPr>
            <a:endParaRPr/>
          </a:p>
        </p:txBody>
      </p:sp>
      <p:sp>
        <p:nvSpPr>
          <p:cNvPr id="467" name="Google Shape;467;p24"/>
          <p:cNvSpPr txBox="1">
            <a:spLocks noGrp="1"/>
          </p:cNvSpPr>
          <p:nvPr>
            <p:ph type="title" idx="3"/>
          </p:nvPr>
        </p:nvSpPr>
        <p:spPr>
          <a:xfrm>
            <a:off x="6956350" y="2138425"/>
            <a:ext cx="824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68" name="Google Shape;468;p24"/>
          <p:cNvSpPr/>
          <p:nvPr/>
        </p:nvSpPr>
        <p:spPr>
          <a:xfrm>
            <a:off x="6955750" y="1221725"/>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 name="Google Shape;469;p24"/>
          <p:cNvCxnSpPr>
            <a:stCxn id="468" idx="1"/>
            <a:endCxn id="467" idx="1"/>
          </p:cNvCxnSpPr>
          <p:nvPr/>
        </p:nvCxnSpPr>
        <p:spPr>
          <a:xfrm>
            <a:off x="6955750" y="1633775"/>
            <a:ext cx="600" cy="7935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70" name="Google Shape;470;p24"/>
          <p:cNvSpPr/>
          <p:nvPr/>
        </p:nvSpPr>
        <p:spPr>
          <a:xfrm>
            <a:off x="7079199" y="1328242"/>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udio 1">
            <a:hlinkClick r:id="" action="ppaction://media"/>
            <a:extLst>
              <a:ext uri="{FF2B5EF4-FFF2-40B4-BE49-F238E27FC236}">
                <a16:creationId xmlns:a16="http://schemas.microsoft.com/office/drawing/2014/main" id="{4B05F3B1-A5E7-4306-A8ED-F818EA8CEA7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cSld>
  <p:clrMapOvr>
    <a:masterClrMapping/>
  </p:clrMapOvr>
  <p:transition spd="med" advTm="1638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41"/>
                                        </p:tgtEl>
                                        <p:attrNameLst>
                                          <p:attrName>style.visibility</p:attrName>
                                        </p:attrNameLst>
                                      </p:cBhvr>
                                      <p:to>
                                        <p:strVal val="visible"/>
                                      </p:to>
                                    </p:set>
                                    <p:animEffect transition="in" filter="fade">
                                      <p:cBhvr>
                                        <p:cTn id="11" dur="1000"/>
                                        <p:tgtEl>
                                          <p:spTgt spid="441"/>
                                        </p:tgtEl>
                                      </p:cBhvr>
                                    </p:animEffect>
                                  </p:childTnLst>
                                </p:cTn>
                              </p:par>
                              <p:par>
                                <p:cTn id="12" presetID="10" presetClass="entr" presetSubtype="0" fill="hold" nodeType="withEffect">
                                  <p:stCondLst>
                                    <p:cond delay="0"/>
                                  </p:stCondLst>
                                  <p:childTnLst>
                                    <p:set>
                                      <p:cBhvr>
                                        <p:cTn id="13" dur="1" fill="hold">
                                          <p:stCondLst>
                                            <p:cond delay="0"/>
                                          </p:stCondLst>
                                        </p:cTn>
                                        <p:tgtEl>
                                          <p:spTgt spid="442"/>
                                        </p:tgtEl>
                                        <p:attrNameLst>
                                          <p:attrName>style.visibility</p:attrName>
                                        </p:attrNameLst>
                                      </p:cBhvr>
                                      <p:to>
                                        <p:strVal val="visible"/>
                                      </p:to>
                                    </p:set>
                                    <p:animEffect transition="in" filter="fade">
                                      <p:cBhvr>
                                        <p:cTn id="14" dur="1000"/>
                                        <p:tgtEl>
                                          <p:spTgt spid="442"/>
                                        </p:tgtEl>
                                      </p:cBhvr>
                                    </p:animEffect>
                                  </p:childTnLst>
                                </p:cTn>
                              </p:par>
                              <p:par>
                                <p:cTn id="15" presetID="10" presetClass="entr" presetSubtype="0" fill="hold" nodeType="withEffect">
                                  <p:stCondLst>
                                    <p:cond delay="0"/>
                                  </p:stCondLst>
                                  <p:childTnLst>
                                    <p:set>
                                      <p:cBhvr>
                                        <p:cTn id="16" dur="1" fill="hold">
                                          <p:stCondLst>
                                            <p:cond delay="0"/>
                                          </p:stCondLst>
                                        </p:cTn>
                                        <p:tgtEl>
                                          <p:spTgt spid="446"/>
                                        </p:tgtEl>
                                        <p:attrNameLst>
                                          <p:attrName>style.visibility</p:attrName>
                                        </p:attrNameLst>
                                      </p:cBhvr>
                                      <p:to>
                                        <p:strVal val="visible"/>
                                      </p:to>
                                    </p:set>
                                    <p:animEffect transition="in" filter="fade">
                                      <p:cBhvr>
                                        <p:cTn id="17" dur="1000"/>
                                        <p:tgtEl>
                                          <p:spTgt spid="446"/>
                                        </p:tgtEl>
                                      </p:cBhvr>
                                    </p:animEffect>
                                  </p:childTnLst>
                                </p:cTn>
                              </p:par>
                              <p:par>
                                <p:cTn id="18" presetID="10" presetClass="entr" presetSubtype="0" fill="hold" nodeType="withEffect">
                                  <p:stCondLst>
                                    <p:cond delay="0"/>
                                  </p:stCondLst>
                                  <p:childTnLst>
                                    <p:set>
                                      <p:cBhvr>
                                        <p:cTn id="19" dur="1" fill="hold">
                                          <p:stCondLst>
                                            <p:cond delay="0"/>
                                          </p:stCondLst>
                                        </p:cTn>
                                        <p:tgtEl>
                                          <p:spTgt spid="449"/>
                                        </p:tgtEl>
                                        <p:attrNameLst>
                                          <p:attrName>style.visibility</p:attrName>
                                        </p:attrNameLst>
                                      </p:cBhvr>
                                      <p:to>
                                        <p:strVal val="visible"/>
                                      </p:to>
                                    </p:set>
                                    <p:animEffect transition="in" filter="fade">
                                      <p:cBhvr>
                                        <p:cTn id="20" dur="1000"/>
                                        <p:tgtEl>
                                          <p:spTgt spid="449"/>
                                        </p:tgtEl>
                                      </p:cBhvr>
                                    </p:animEffect>
                                  </p:childTnLst>
                                </p:cTn>
                              </p:par>
                              <p:par>
                                <p:cTn id="21" presetID="10" presetClass="entr" presetSubtype="0" fill="hold" nodeType="withEffect">
                                  <p:stCondLst>
                                    <p:cond delay="0"/>
                                  </p:stCondLst>
                                  <p:childTnLst>
                                    <p:set>
                                      <p:cBhvr>
                                        <p:cTn id="22" dur="1" fill="hold">
                                          <p:stCondLst>
                                            <p:cond delay="0"/>
                                          </p:stCondLst>
                                        </p:cTn>
                                        <p:tgtEl>
                                          <p:spTgt spid="452"/>
                                        </p:tgtEl>
                                        <p:attrNameLst>
                                          <p:attrName>style.visibility</p:attrName>
                                        </p:attrNameLst>
                                      </p:cBhvr>
                                      <p:to>
                                        <p:strVal val="visible"/>
                                      </p:to>
                                    </p:set>
                                    <p:animEffect transition="in" filter="fade">
                                      <p:cBhvr>
                                        <p:cTn id="23" dur="1000"/>
                                        <p:tgtEl>
                                          <p:spTgt spid="45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40"/>
                                        </p:tgtEl>
                                        <p:attrNameLst>
                                          <p:attrName>style.visibility</p:attrName>
                                        </p:attrNameLst>
                                      </p:cBhvr>
                                      <p:to>
                                        <p:strVal val="visible"/>
                                      </p:to>
                                    </p:set>
                                    <p:animEffect transition="in" filter="fade">
                                      <p:cBhvr>
                                        <p:cTn id="28" dur="1000"/>
                                        <p:tgtEl>
                                          <p:spTgt spid="440"/>
                                        </p:tgtEl>
                                      </p:cBhvr>
                                    </p:animEffect>
                                  </p:childTnLst>
                                </p:cTn>
                              </p:par>
                              <p:par>
                                <p:cTn id="29" presetID="10" presetClass="entr" presetSubtype="0" fill="hold" nodeType="withEffect">
                                  <p:stCondLst>
                                    <p:cond delay="0"/>
                                  </p:stCondLst>
                                  <p:childTnLst>
                                    <p:set>
                                      <p:cBhvr>
                                        <p:cTn id="30" dur="1" fill="hold">
                                          <p:stCondLst>
                                            <p:cond delay="0"/>
                                          </p:stCondLst>
                                        </p:cTn>
                                        <p:tgtEl>
                                          <p:spTgt spid="443"/>
                                        </p:tgtEl>
                                        <p:attrNameLst>
                                          <p:attrName>style.visibility</p:attrName>
                                        </p:attrNameLst>
                                      </p:cBhvr>
                                      <p:to>
                                        <p:strVal val="visible"/>
                                      </p:to>
                                    </p:set>
                                    <p:animEffect transition="in" filter="fade">
                                      <p:cBhvr>
                                        <p:cTn id="31" dur="1000"/>
                                        <p:tgtEl>
                                          <p:spTgt spid="443"/>
                                        </p:tgtEl>
                                      </p:cBhvr>
                                    </p:animEffect>
                                  </p:childTnLst>
                                </p:cTn>
                              </p:par>
                              <p:par>
                                <p:cTn id="32" presetID="10" presetClass="entr" presetSubtype="0" fill="hold" nodeType="withEffect">
                                  <p:stCondLst>
                                    <p:cond delay="0"/>
                                  </p:stCondLst>
                                  <p:childTnLst>
                                    <p:set>
                                      <p:cBhvr>
                                        <p:cTn id="33" dur="1" fill="hold">
                                          <p:stCondLst>
                                            <p:cond delay="0"/>
                                          </p:stCondLst>
                                        </p:cTn>
                                        <p:tgtEl>
                                          <p:spTgt spid="447"/>
                                        </p:tgtEl>
                                        <p:attrNameLst>
                                          <p:attrName>style.visibility</p:attrName>
                                        </p:attrNameLst>
                                      </p:cBhvr>
                                      <p:to>
                                        <p:strVal val="visible"/>
                                      </p:to>
                                    </p:set>
                                    <p:animEffect transition="in" filter="fade">
                                      <p:cBhvr>
                                        <p:cTn id="34" dur="1000"/>
                                        <p:tgtEl>
                                          <p:spTgt spid="447"/>
                                        </p:tgtEl>
                                      </p:cBhvr>
                                    </p:animEffect>
                                  </p:childTnLst>
                                </p:cTn>
                              </p:par>
                              <p:par>
                                <p:cTn id="35" presetID="10" presetClass="entr" presetSubtype="0" fill="hold" nodeType="withEffect">
                                  <p:stCondLst>
                                    <p:cond delay="0"/>
                                  </p:stCondLst>
                                  <p:childTnLst>
                                    <p:set>
                                      <p:cBhvr>
                                        <p:cTn id="36" dur="1" fill="hold">
                                          <p:stCondLst>
                                            <p:cond delay="0"/>
                                          </p:stCondLst>
                                        </p:cTn>
                                        <p:tgtEl>
                                          <p:spTgt spid="450"/>
                                        </p:tgtEl>
                                        <p:attrNameLst>
                                          <p:attrName>style.visibility</p:attrName>
                                        </p:attrNameLst>
                                      </p:cBhvr>
                                      <p:to>
                                        <p:strVal val="visible"/>
                                      </p:to>
                                    </p:set>
                                    <p:animEffect transition="in" filter="fade">
                                      <p:cBhvr>
                                        <p:cTn id="37" dur="1000"/>
                                        <p:tgtEl>
                                          <p:spTgt spid="450"/>
                                        </p:tgtEl>
                                      </p:cBhvr>
                                    </p:animEffect>
                                  </p:childTnLst>
                                </p:cTn>
                              </p:par>
                              <p:par>
                                <p:cTn id="38" presetID="10" presetClass="entr" presetSubtype="0" fill="hold" nodeType="withEffect">
                                  <p:stCondLst>
                                    <p:cond delay="0"/>
                                  </p:stCondLst>
                                  <p:childTnLst>
                                    <p:set>
                                      <p:cBhvr>
                                        <p:cTn id="39" dur="1" fill="hold">
                                          <p:stCondLst>
                                            <p:cond delay="0"/>
                                          </p:stCondLst>
                                        </p:cTn>
                                        <p:tgtEl>
                                          <p:spTgt spid="453"/>
                                        </p:tgtEl>
                                        <p:attrNameLst>
                                          <p:attrName>style.visibility</p:attrName>
                                        </p:attrNameLst>
                                      </p:cBhvr>
                                      <p:to>
                                        <p:strVal val="visible"/>
                                      </p:to>
                                    </p:set>
                                    <p:animEffect transition="in" filter="fade">
                                      <p:cBhvr>
                                        <p:cTn id="40" dur="1000"/>
                                        <p:tgtEl>
                                          <p:spTgt spid="45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45"/>
                                        </p:tgtEl>
                                        <p:attrNameLst>
                                          <p:attrName>style.visibility</p:attrName>
                                        </p:attrNameLst>
                                      </p:cBhvr>
                                      <p:to>
                                        <p:strVal val="visible"/>
                                      </p:to>
                                    </p:set>
                                    <p:animEffect transition="in" filter="fade">
                                      <p:cBhvr>
                                        <p:cTn id="45" dur="1000"/>
                                        <p:tgtEl>
                                          <p:spTgt spid="445"/>
                                        </p:tgtEl>
                                      </p:cBhvr>
                                    </p:animEffect>
                                  </p:childTnLst>
                                </p:cTn>
                              </p:par>
                              <p:par>
                                <p:cTn id="46" presetID="10" presetClass="entr" presetSubtype="0" fill="hold" nodeType="withEffect">
                                  <p:stCondLst>
                                    <p:cond delay="0"/>
                                  </p:stCondLst>
                                  <p:childTnLst>
                                    <p:set>
                                      <p:cBhvr>
                                        <p:cTn id="47" dur="1" fill="hold">
                                          <p:stCondLst>
                                            <p:cond delay="0"/>
                                          </p:stCondLst>
                                        </p:cTn>
                                        <p:tgtEl>
                                          <p:spTgt spid="448"/>
                                        </p:tgtEl>
                                        <p:attrNameLst>
                                          <p:attrName>style.visibility</p:attrName>
                                        </p:attrNameLst>
                                      </p:cBhvr>
                                      <p:to>
                                        <p:strVal val="visible"/>
                                      </p:to>
                                    </p:set>
                                    <p:animEffect transition="in" filter="fade">
                                      <p:cBhvr>
                                        <p:cTn id="48" dur="1000"/>
                                        <p:tgtEl>
                                          <p:spTgt spid="448"/>
                                        </p:tgtEl>
                                      </p:cBhvr>
                                    </p:animEffect>
                                  </p:childTnLst>
                                </p:cTn>
                              </p:par>
                              <p:par>
                                <p:cTn id="49" presetID="10" presetClass="entr" presetSubtype="0" fill="hold" nodeType="withEffect">
                                  <p:stCondLst>
                                    <p:cond delay="0"/>
                                  </p:stCondLst>
                                  <p:childTnLst>
                                    <p:set>
                                      <p:cBhvr>
                                        <p:cTn id="50" dur="1" fill="hold">
                                          <p:stCondLst>
                                            <p:cond delay="0"/>
                                          </p:stCondLst>
                                        </p:cTn>
                                        <p:tgtEl>
                                          <p:spTgt spid="451"/>
                                        </p:tgtEl>
                                        <p:attrNameLst>
                                          <p:attrName>style.visibility</p:attrName>
                                        </p:attrNameLst>
                                      </p:cBhvr>
                                      <p:to>
                                        <p:strVal val="visible"/>
                                      </p:to>
                                    </p:set>
                                    <p:animEffect transition="in" filter="fade">
                                      <p:cBhvr>
                                        <p:cTn id="51" dur="1000"/>
                                        <p:tgtEl>
                                          <p:spTgt spid="451"/>
                                        </p:tgtEl>
                                      </p:cBhvr>
                                    </p:animEffect>
                                  </p:childTnLst>
                                </p:cTn>
                              </p:par>
                              <p:par>
                                <p:cTn id="52" presetID="10" presetClass="entr" presetSubtype="0" fill="hold" nodeType="withEffect">
                                  <p:stCondLst>
                                    <p:cond delay="0"/>
                                  </p:stCondLst>
                                  <p:childTnLst>
                                    <p:set>
                                      <p:cBhvr>
                                        <p:cTn id="53" dur="1" fill="hold">
                                          <p:stCondLst>
                                            <p:cond delay="0"/>
                                          </p:stCondLst>
                                        </p:cTn>
                                        <p:tgtEl>
                                          <p:spTgt spid="460"/>
                                        </p:tgtEl>
                                        <p:attrNameLst>
                                          <p:attrName>style.visibility</p:attrName>
                                        </p:attrNameLst>
                                      </p:cBhvr>
                                      <p:to>
                                        <p:strVal val="visible"/>
                                      </p:to>
                                    </p:set>
                                    <p:animEffect transition="in" filter="fade">
                                      <p:cBhvr>
                                        <p:cTn id="54" dur="1000"/>
                                        <p:tgtEl>
                                          <p:spTgt spid="460"/>
                                        </p:tgtEl>
                                      </p:cBhvr>
                                    </p:animEffect>
                                  </p:childTnLst>
                                </p:cTn>
                              </p:par>
                              <p:par>
                                <p:cTn id="55" presetID="10" presetClass="entr" presetSubtype="0" fill="hold" nodeType="withEffect">
                                  <p:stCondLst>
                                    <p:cond delay="0"/>
                                  </p:stCondLst>
                                  <p:childTnLst>
                                    <p:set>
                                      <p:cBhvr>
                                        <p:cTn id="56" dur="1" fill="hold">
                                          <p:stCondLst>
                                            <p:cond delay="0"/>
                                          </p:stCondLst>
                                        </p:cTn>
                                        <p:tgtEl>
                                          <p:spTgt spid="465"/>
                                        </p:tgtEl>
                                        <p:attrNameLst>
                                          <p:attrName>style.visibility</p:attrName>
                                        </p:attrNameLst>
                                      </p:cBhvr>
                                      <p:to>
                                        <p:strVal val="visible"/>
                                      </p:to>
                                    </p:set>
                                    <p:animEffect transition="in" filter="fade">
                                      <p:cBhvr>
                                        <p:cTn id="57" dur="1000"/>
                                        <p:tgtEl>
                                          <p:spTgt spid="46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66"/>
                                        </p:tgtEl>
                                        <p:attrNameLst>
                                          <p:attrName>style.visibility</p:attrName>
                                        </p:attrNameLst>
                                      </p:cBhvr>
                                      <p:to>
                                        <p:strVal val="visible"/>
                                      </p:to>
                                    </p:set>
                                    <p:animEffect transition="in" filter="fade">
                                      <p:cBhvr>
                                        <p:cTn id="62" dur="1000"/>
                                        <p:tgtEl>
                                          <p:spTgt spid="466"/>
                                        </p:tgtEl>
                                      </p:cBhvr>
                                    </p:animEffect>
                                  </p:childTnLst>
                                </p:cTn>
                              </p:par>
                              <p:par>
                                <p:cTn id="63" presetID="10" presetClass="entr" presetSubtype="0" fill="hold" nodeType="withEffect">
                                  <p:stCondLst>
                                    <p:cond delay="0"/>
                                  </p:stCondLst>
                                  <p:childTnLst>
                                    <p:set>
                                      <p:cBhvr>
                                        <p:cTn id="64" dur="1" fill="hold">
                                          <p:stCondLst>
                                            <p:cond delay="0"/>
                                          </p:stCondLst>
                                        </p:cTn>
                                        <p:tgtEl>
                                          <p:spTgt spid="467"/>
                                        </p:tgtEl>
                                        <p:attrNameLst>
                                          <p:attrName>style.visibility</p:attrName>
                                        </p:attrNameLst>
                                      </p:cBhvr>
                                      <p:to>
                                        <p:strVal val="visible"/>
                                      </p:to>
                                    </p:set>
                                    <p:animEffect transition="in" filter="fade">
                                      <p:cBhvr>
                                        <p:cTn id="65" dur="1000"/>
                                        <p:tgtEl>
                                          <p:spTgt spid="467"/>
                                        </p:tgtEl>
                                      </p:cBhvr>
                                    </p:animEffect>
                                  </p:childTnLst>
                                </p:cTn>
                              </p:par>
                              <p:par>
                                <p:cTn id="66" presetID="10" presetClass="entr" presetSubtype="0" fill="hold" nodeType="withEffect">
                                  <p:stCondLst>
                                    <p:cond delay="0"/>
                                  </p:stCondLst>
                                  <p:childTnLst>
                                    <p:set>
                                      <p:cBhvr>
                                        <p:cTn id="67" dur="1" fill="hold">
                                          <p:stCondLst>
                                            <p:cond delay="0"/>
                                          </p:stCondLst>
                                        </p:cTn>
                                        <p:tgtEl>
                                          <p:spTgt spid="468"/>
                                        </p:tgtEl>
                                        <p:attrNameLst>
                                          <p:attrName>style.visibility</p:attrName>
                                        </p:attrNameLst>
                                      </p:cBhvr>
                                      <p:to>
                                        <p:strVal val="visible"/>
                                      </p:to>
                                    </p:set>
                                    <p:animEffect transition="in" filter="fade">
                                      <p:cBhvr>
                                        <p:cTn id="68" dur="1000"/>
                                        <p:tgtEl>
                                          <p:spTgt spid="468"/>
                                        </p:tgtEl>
                                      </p:cBhvr>
                                    </p:animEffect>
                                  </p:childTnLst>
                                </p:cTn>
                              </p:par>
                              <p:par>
                                <p:cTn id="69" presetID="10" presetClass="entr" presetSubtype="0" fill="hold" nodeType="withEffect">
                                  <p:stCondLst>
                                    <p:cond delay="0"/>
                                  </p:stCondLst>
                                  <p:childTnLst>
                                    <p:set>
                                      <p:cBhvr>
                                        <p:cTn id="70" dur="1" fill="hold">
                                          <p:stCondLst>
                                            <p:cond delay="0"/>
                                          </p:stCondLst>
                                        </p:cTn>
                                        <p:tgtEl>
                                          <p:spTgt spid="469"/>
                                        </p:tgtEl>
                                        <p:attrNameLst>
                                          <p:attrName>style.visibility</p:attrName>
                                        </p:attrNameLst>
                                      </p:cBhvr>
                                      <p:to>
                                        <p:strVal val="visible"/>
                                      </p:to>
                                    </p:set>
                                    <p:animEffect transition="in" filter="fade">
                                      <p:cBhvr>
                                        <p:cTn id="71" dur="1000"/>
                                        <p:tgtEl>
                                          <p:spTgt spid="469"/>
                                        </p:tgtEl>
                                      </p:cBhvr>
                                    </p:animEffect>
                                  </p:childTnLst>
                                </p:cTn>
                              </p:par>
                              <p:par>
                                <p:cTn id="72" presetID="10" presetClass="entr" presetSubtype="0" fill="hold" nodeType="withEffect">
                                  <p:stCondLst>
                                    <p:cond delay="0"/>
                                  </p:stCondLst>
                                  <p:childTnLst>
                                    <p:set>
                                      <p:cBhvr>
                                        <p:cTn id="73" dur="1" fill="hold">
                                          <p:stCondLst>
                                            <p:cond delay="0"/>
                                          </p:stCondLst>
                                        </p:cTn>
                                        <p:tgtEl>
                                          <p:spTgt spid="470"/>
                                        </p:tgtEl>
                                        <p:attrNameLst>
                                          <p:attrName>style.visibility</p:attrName>
                                        </p:attrNameLst>
                                      </p:cBhvr>
                                      <p:to>
                                        <p:strVal val="visible"/>
                                      </p:to>
                                    </p:set>
                                    <p:animEffect transition="in" filter="fade">
                                      <p:cBhvr>
                                        <p:cTn id="74" dur="10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5"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pic>
        <p:nvPicPr>
          <p:cNvPr id="680" name="Google Shape;680;p42"/>
          <p:cNvPicPr preferRelativeResize="0"/>
          <p:nvPr/>
        </p:nvPicPr>
        <p:blipFill>
          <a:blip r:embed="rId5">
            <a:alphaModFix/>
          </a:blip>
          <a:stretch>
            <a:fillRect/>
          </a:stretch>
        </p:blipFill>
        <p:spPr>
          <a:xfrm>
            <a:off x="396625" y="1306925"/>
            <a:ext cx="3977201" cy="2911500"/>
          </a:xfrm>
          <a:prstGeom prst="rect">
            <a:avLst/>
          </a:prstGeom>
          <a:noFill/>
          <a:ln>
            <a:noFill/>
          </a:ln>
        </p:spPr>
      </p:pic>
      <p:pic>
        <p:nvPicPr>
          <p:cNvPr id="681" name="Google Shape;681;p42"/>
          <p:cNvPicPr preferRelativeResize="0"/>
          <p:nvPr/>
        </p:nvPicPr>
        <p:blipFill>
          <a:blip r:embed="rId6">
            <a:alphaModFix/>
          </a:blip>
          <a:stretch>
            <a:fillRect/>
          </a:stretch>
        </p:blipFill>
        <p:spPr>
          <a:xfrm>
            <a:off x="4763050" y="1306925"/>
            <a:ext cx="3977200" cy="2911500"/>
          </a:xfrm>
          <a:prstGeom prst="rect">
            <a:avLst/>
          </a:prstGeom>
          <a:noFill/>
          <a:ln>
            <a:noFill/>
          </a:ln>
        </p:spPr>
      </p:pic>
      <p:sp>
        <p:nvSpPr>
          <p:cNvPr id="682" name="Google Shape;682;p42"/>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Further Analysis:</a:t>
            </a:r>
            <a:endParaRPr sz="3700"/>
          </a:p>
        </p:txBody>
      </p:sp>
      <p:pic>
        <p:nvPicPr>
          <p:cNvPr id="2" name="Audio 1">
            <a:hlinkClick r:id="" action="ppaction://media"/>
            <a:extLst>
              <a:ext uri="{FF2B5EF4-FFF2-40B4-BE49-F238E27FC236}">
                <a16:creationId xmlns:a16="http://schemas.microsoft.com/office/drawing/2014/main" id="{D78C4641-5A28-421E-8118-A45B28BF487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p:transition spd="med" advTm="6209">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43"/>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StudentAbsenceDays:</a:t>
            </a:r>
            <a:endParaRPr sz="3700"/>
          </a:p>
        </p:txBody>
      </p:sp>
      <p:pic>
        <p:nvPicPr>
          <p:cNvPr id="688" name="Google Shape;688;p43"/>
          <p:cNvPicPr preferRelativeResize="0"/>
          <p:nvPr/>
        </p:nvPicPr>
        <p:blipFill>
          <a:blip r:embed="rId5">
            <a:alphaModFix/>
          </a:blip>
          <a:stretch>
            <a:fillRect/>
          </a:stretch>
        </p:blipFill>
        <p:spPr>
          <a:xfrm>
            <a:off x="1327650" y="989475"/>
            <a:ext cx="6488693" cy="3849225"/>
          </a:xfrm>
          <a:prstGeom prst="rect">
            <a:avLst/>
          </a:prstGeom>
          <a:noFill/>
          <a:ln>
            <a:noFill/>
          </a:ln>
        </p:spPr>
      </p:pic>
      <p:pic>
        <p:nvPicPr>
          <p:cNvPr id="3" name="Audio 2">
            <a:hlinkClick r:id="" action="ppaction://media"/>
            <a:extLst>
              <a:ext uri="{FF2B5EF4-FFF2-40B4-BE49-F238E27FC236}">
                <a16:creationId xmlns:a16="http://schemas.microsoft.com/office/drawing/2014/main" id="{7CC155AD-3E81-4361-8B9B-D351E3951C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802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44"/>
          <p:cNvSpPr txBox="1">
            <a:spLocks noGrp="1"/>
          </p:cNvSpPr>
          <p:nvPr>
            <p:ph type="ctrTitle"/>
          </p:nvPr>
        </p:nvSpPr>
        <p:spPr>
          <a:xfrm>
            <a:off x="618825" y="411675"/>
            <a:ext cx="4727700" cy="120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Behavioral Features Insights:</a:t>
            </a:r>
            <a:endParaRPr sz="3700"/>
          </a:p>
        </p:txBody>
      </p:sp>
      <p:sp>
        <p:nvSpPr>
          <p:cNvPr id="694" name="Google Shape;694;p44"/>
          <p:cNvSpPr txBox="1"/>
          <p:nvPr/>
        </p:nvSpPr>
        <p:spPr>
          <a:xfrm>
            <a:off x="717875" y="1811325"/>
            <a:ext cx="4906800" cy="1908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Maven Pro"/>
              <a:buChar char="●"/>
            </a:pPr>
            <a:r>
              <a:rPr lang="en" sz="1600" dirty="0">
                <a:solidFill>
                  <a:schemeClr val="lt1"/>
                </a:solidFill>
                <a:latin typeface="Maven Pro"/>
                <a:ea typeface="Maven Pro"/>
                <a:cs typeface="Maven Pro"/>
                <a:sym typeface="Maven Pro"/>
              </a:rPr>
              <a:t>All 5 Behavioral Features have a significant impact on ScoreRange</a:t>
            </a:r>
            <a:endParaRPr sz="1600" dirty="0">
              <a:solidFill>
                <a:schemeClr val="lt1"/>
              </a:solidFill>
              <a:latin typeface="Maven Pro"/>
              <a:ea typeface="Maven Pro"/>
              <a:cs typeface="Maven Pro"/>
              <a:sym typeface="Maven Pro"/>
            </a:endParaRPr>
          </a:p>
          <a:p>
            <a:pPr marL="457200" lvl="0" indent="0" algn="l" rtl="0">
              <a:spcBef>
                <a:spcPts val="0"/>
              </a:spcBef>
              <a:spcAft>
                <a:spcPts val="0"/>
              </a:spcAft>
              <a:buNone/>
            </a:pPr>
            <a:endParaRPr sz="1600" dirty="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 sz="1600" dirty="0">
                <a:solidFill>
                  <a:schemeClr val="lt1"/>
                </a:solidFill>
                <a:latin typeface="Maven Pro"/>
                <a:ea typeface="Maven Pro"/>
                <a:cs typeface="Maven Pro"/>
                <a:sym typeface="Maven Pro"/>
              </a:rPr>
              <a:t>All 5 features will be kept in the model for the following parts.</a:t>
            </a:r>
            <a:endParaRPr sz="1600" dirty="0">
              <a:solidFill>
                <a:schemeClr val="lt1"/>
              </a:solidFill>
              <a:latin typeface="Maven Pro"/>
              <a:ea typeface="Maven Pro"/>
              <a:cs typeface="Maven Pro"/>
              <a:sym typeface="Maven Pro"/>
            </a:endParaRPr>
          </a:p>
          <a:p>
            <a:pPr marL="457200" lvl="0" indent="0" algn="l" rtl="0">
              <a:spcBef>
                <a:spcPts val="0"/>
              </a:spcBef>
              <a:spcAft>
                <a:spcPts val="0"/>
              </a:spcAft>
              <a:buNone/>
            </a:pPr>
            <a:endParaRPr sz="1600" dirty="0">
              <a:solidFill>
                <a:schemeClr val="lt1"/>
              </a:solidFill>
              <a:latin typeface="Maven Pro"/>
              <a:ea typeface="Maven Pro"/>
              <a:cs typeface="Maven Pro"/>
              <a:sym typeface="Maven Pro"/>
            </a:endParaRPr>
          </a:p>
          <a:p>
            <a:pPr marL="457200" lvl="0" indent="0" algn="l" rtl="0">
              <a:spcBef>
                <a:spcPts val="0"/>
              </a:spcBef>
              <a:spcAft>
                <a:spcPts val="0"/>
              </a:spcAft>
              <a:buNone/>
            </a:pPr>
            <a:endParaRPr sz="1600" dirty="0">
              <a:solidFill>
                <a:schemeClr val="lt1"/>
              </a:solidFill>
              <a:latin typeface="Maven Pro"/>
              <a:ea typeface="Maven Pro"/>
              <a:cs typeface="Maven Pro"/>
              <a:sym typeface="Maven Pro"/>
            </a:endParaRPr>
          </a:p>
        </p:txBody>
      </p:sp>
      <p:pic>
        <p:nvPicPr>
          <p:cNvPr id="695" name="Google Shape;695;p44"/>
          <p:cNvPicPr preferRelativeResize="0"/>
          <p:nvPr/>
        </p:nvPicPr>
        <p:blipFill>
          <a:blip r:embed="rId6">
            <a:alphaModFix/>
          </a:blip>
          <a:stretch>
            <a:fillRect/>
          </a:stretch>
        </p:blipFill>
        <p:spPr>
          <a:xfrm>
            <a:off x="6603713" y="1811313"/>
            <a:ext cx="1520875" cy="1520875"/>
          </a:xfrm>
          <a:prstGeom prst="rect">
            <a:avLst/>
          </a:prstGeom>
          <a:noFill/>
          <a:ln>
            <a:noFill/>
          </a:ln>
        </p:spPr>
      </p:pic>
      <p:pic>
        <p:nvPicPr>
          <p:cNvPr id="3" name="Audio 2">
            <a:hlinkClick r:id="" action="ppaction://media"/>
            <a:extLst>
              <a:ext uri="{FF2B5EF4-FFF2-40B4-BE49-F238E27FC236}">
                <a16:creationId xmlns:a16="http://schemas.microsoft.com/office/drawing/2014/main" id="{26DB313E-B7D4-4695-8044-5F5B26B7E5F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4440238"/>
            <a:ext cx="487362" cy="487362"/>
          </a:xfrm>
          <a:prstGeom prst="rect">
            <a:avLst/>
          </a:prstGeom>
        </p:spPr>
      </p:pic>
    </p:spTree>
    <p:custDataLst>
      <p:tags r:id="rId1"/>
    </p:custDataLst>
  </p:cSld>
  <p:clrMapOvr>
    <a:masterClrMapping/>
  </p:clrMapOvr>
  <p:transition spd="med" advTm="562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94">
                                            <p:txEl>
                                              <p:pRg st="0" end="0"/>
                                            </p:txEl>
                                          </p:spTgt>
                                        </p:tgtEl>
                                        <p:attrNameLst>
                                          <p:attrName>style.visibility</p:attrName>
                                        </p:attrNameLst>
                                      </p:cBhvr>
                                      <p:to>
                                        <p:strVal val="visible"/>
                                      </p:to>
                                    </p:set>
                                    <p:animEffect transition="in" filter="fade">
                                      <p:cBhvr>
                                        <p:cTn id="11" dur="1000"/>
                                        <p:tgtEl>
                                          <p:spTgt spid="69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94">
                                            <p:txEl>
                                              <p:pRg st="2" end="2"/>
                                            </p:txEl>
                                          </p:spTgt>
                                        </p:tgtEl>
                                        <p:attrNameLst>
                                          <p:attrName>style.visibility</p:attrName>
                                        </p:attrNameLst>
                                      </p:cBhvr>
                                      <p:to>
                                        <p:strVal val="visible"/>
                                      </p:to>
                                    </p:set>
                                    <p:animEffect transition="in" filter="fade">
                                      <p:cBhvr>
                                        <p:cTn id="16" dur="1000"/>
                                        <p:tgtEl>
                                          <p:spTgt spid="69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5"/>
          <p:cNvSpPr txBox="1">
            <a:spLocks noGrp="1"/>
          </p:cNvSpPr>
          <p:nvPr>
            <p:ph type="ctrTitle"/>
          </p:nvPr>
        </p:nvSpPr>
        <p:spPr>
          <a:xfrm>
            <a:off x="618825" y="411675"/>
            <a:ext cx="4865100" cy="121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Academic Predictor Variables</a:t>
            </a:r>
            <a:endParaRPr sz="3700"/>
          </a:p>
        </p:txBody>
      </p:sp>
      <p:sp>
        <p:nvSpPr>
          <p:cNvPr id="701" name="Google Shape;701;p45"/>
          <p:cNvSpPr txBox="1"/>
          <p:nvPr/>
        </p:nvSpPr>
        <p:spPr>
          <a:xfrm>
            <a:off x="618825" y="1805750"/>
            <a:ext cx="5494200" cy="3386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Maven Pro"/>
              <a:buAutoNum type="arabicParenR"/>
            </a:pPr>
            <a:r>
              <a:rPr lang="en" sz="1600">
                <a:solidFill>
                  <a:schemeClr val="lt1"/>
                </a:solidFill>
                <a:latin typeface="Maven Pro"/>
                <a:ea typeface="Maven Pro"/>
                <a:cs typeface="Maven Pro"/>
                <a:sym typeface="Maven Pro"/>
              </a:rPr>
              <a:t>Consists of 5 features:</a:t>
            </a:r>
            <a:endParaRPr sz="1600">
              <a:solidFill>
                <a:schemeClr val="lt1"/>
              </a:solidFill>
              <a:latin typeface="Maven Pro"/>
              <a:ea typeface="Maven Pro"/>
              <a:cs typeface="Maven Pro"/>
              <a:sym typeface="Maven Pro"/>
            </a:endParaRPr>
          </a:p>
          <a:p>
            <a:pPr marL="9144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Topic</a:t>
            </a:r>
            <a:endParaRPr sz="1600">
              <a:solidFill>
                <a:schemeClr val="lt1"/>
              </a:solidFill>
              <a:latin typeface="Maven Pro"/>
              <a:ea typeface="Maven Pro"/>
              <a:cs typeface="Maven Pro"/>
              <a:sym typeface="Maven Pro"/>
            </a:endParaRPr>
          </a:p>
          <a:p>
            <a:pPr marL="9144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StageID</a:t>
            </a:r>
            <a:endParaRPr sz="1600">
              <a:solidFill>
                <a:schemeClr val="lt1"/>
              </a:solidFill>
              <a:latin typeface="Maven Pro"/>
              <a:ea typeface="Maven Pro"/>
              <a:cs typeface="Maven Pro"/>
              <a:sym typeface="Maven Pro"/>
            </a:endParaRPr>
          </a:p>
          <a:p>
            <a:pPr marL="9144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GradeID</a:t>
            </a:r>
            <a:endParaRPr sz="1600">
              <a:solidFill>
                <a:schemeClr val="lt1"/>
              </a:solidFill>
              <a:latin typeface="Maven Pro"/>
              <a:ea typeface="Maven Pro"/>
              <a:cs typeface="Maven Pro"/>
              <a:sym typeface="Maven Pro"/>
            </a:endParaRPr>
          </a:p>
          <a:p>
            <a:pPr marL="9144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SectionID</a:t>
            </a:r>
            <a:endParaRPr sz="1600">
              <a:solidFill>
                <a:schemeClr val="lt1"/>
              </a:solidFill>
              <a:latin typeface="Maven Pro"/>
              <a:ea typeface="Maven Pro"/>
              <a:cs typeface="Maven Pro"/>
              <a:sym typeface="Maven Pro"/>
            </a:endParaRPr>
          </a:p>
          <a:p>
            <a:pPr marL="9144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Semester</a:t>
            </a:r>
            <a:endParaRPr sz="1600">
              <a:solidFill>
                <a:schemeClr val="lt1"/>
              </a:solidFill>
              <a:latin typeface="Maven Pro"/>
              <a:ea typeface="Maven Pro"/>
              <a:cs typeface="Maven Pro"/>
              <a:sym typeface="Maven Pro"/>
            </a:endParaRPr>
          </a:p>
          <a:p>
            <a:pPr marL="0" lvl="0" indent="0" algn="l" rtl="0">
              <a:spcBef>
                <a:spcPts val="0"/>
              </a:spcBef>
              <a:spcAft>
                <a:spcPts val="0"/>
              </a:spcAft>
              <a:buNone/>
            </a:pPr>
            <a:endParaRPr sz="160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AutoNum type="arabicParenR"/>
            </a:pPr>
            <a:r>
              <a:rPr lang="en" sz="1600">
                <a:solidFill>
                  <a:schemeClr val="lt1"/>
                </a:solidFill>
                <a:latin typeface="Maven Pro"/>
                <a:ea typeface="Maven Pro"/>
                <a:cs typeface="Maven Pro"/>
                <a:sym typeface="Maven Pro"/>
              </a:rPr>
              <a:t>All 5 are categorical features. </a:t>
            </a:r>
            <a:endParaRPr sz="1600">
              <a:solidFill>
                <a:schemeClr val="lt1"/>
              </a:solidFill>
              <a:latin typeface="Maven Pro"/>
              <a:ea typeface="Maven Pro"/>
              <a:cs typeface="Maven Pro"/>
              <a:sym typeface="Maven Pro"/>
            </a:endParaRPr>
          </a:p>
          <a:p>
            <a:pPr marL="0" lvl="0" indent="0" algn="l" rtl="0">
              <a:spcBef>
                <a:spcPts val="0"/>
              </a:spcBef>
              <a:spcAft>
                <a:spcPts val="0"/>
              </a:spcAft>
              <a:buNone/>
            </a:pPr>
            <a:endParaRPr sz="160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AutoNum type="arabicParenR"/>
            </a:pPr>
            <a:r>
              <a:rPr lang="en" sz="1600">
                <a:solidFill>
                  <a:schemeClr val="lt1"/>
                </a:solidFill>
                <a:latin typeface="Maven Pro"/>
                <a:ea typeface="Maven Pro"/>
                <a:cs typeface="Maven Pro"/>
                <a:sym typeface="Maven Pro"/>
              </a:rPr>
              <a:t>ScoreRange L, M and H are converted to -1, 0 and 1 temporarily for easier analysis.</a:t>
            </a:r>
            <a:endParaRPr sz="1600">
              <a:solidFill>
                <a:schemeClr val="lt1"/>
              </a:solidFill>
              <a:latin typeface="Maven Pro"/>
              <a:ea typeface="Maven Pro"/>
              <a:cs typeface="Maven Pro"/>
              <a:sym typeface="Maven Pro"/>
            </a:endParaRPr>
          </a:p>
          <a:p>
            <a:pPr marL="0" lvl="0" indent="0" algn="l" rtl="0">
              <a:spcBef>
                <a:spcPts val="0"/>
              </a:spcBef>
              <a:spcAft>
                <a:spcPts val="0"/>
              </a:spcAft>
              <a:buNone/>
            </a:pPr>
            <a:endParaRPr sz="1600">
              <a:solidFill>
                <a:schemeClr val="lt1"/>
              </a:solidFill>
              <a:latin typeface="Maven Pro"/>
              <a:ea typeface="Maven Pro"/>
              <a:cs typeface="Maven Pro"/>
              <a:sym typeface="Maven Pro"/>
            </a:endParaRPr>
          </a:p>
          <a:p>
            <a:pPr marL="0" lvl="0" indent="0" algn="l" rtl="0">
              <a:spcBef>
                <a:spcPts val="0"/>
              </a:spcBef>
              <a:spcAft>
                <a:spcPts val="0"/>
              </a:spcAft>
              <a:buNone/>
            </a:pPr>
            <a:endParaRPr sz="1600">
              <a:solidFill>
                <a:schemeClr val="lt1"/>
              </a:solidFill>
              <a:latin typeface="Maven Pro"/>
              <a:ea typeface="Maven Pro"/>
              <a:cs typeface="Maven Pro"/>
              <a:sym typeface="Maven Pro"/>
            </a:endParaRPr>
          </a:p>
        </p:txBody>
      </p:sp>
      <p:sp>
        <p:nvSpPr>
          <p:cNvPr id="702" name="Google Shape;702;p45"/>
          <p:cNvSpPr/>
          <p:nvPr/>
        </p:nvSpPr>
        <p:spPr>
          <a:xfrm>
            <a:off x="6957667" y="2159688"/>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45"/>
          <p:cNvGrpSpPr/>
          <p:nvPr/>
        </p:nvGrpSpPr>
        <p:grpSpPr>
          <a:xfrm>
            <a:off x="7077805" y="2331685"/>
            <a:ext cx="583817" cy="580314"/>
            <a:chOff x="3541011" y="3367320"/>
            <a:chExt cx="348257" cy="346188"/>
          </a:xfrm>
        </p:grpSpPr>
        <p:sp>
          <p:nvSpPr>
            <p:cNvPr id="704" name="Google Shape;704;p45"/>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5"/>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5"/>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5"/>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Audio 2">
            <a:hlinkClick r:id="" action="ppaction://media"/>
            <a:extLst>
              <a:ext uri="{FF2B5EF4-FFF2-40B4-BE49-F238E27FC236}">
                <a16:creationId xmlns:a16="http://schemas.microsoft.com/office/drawing/2014/main" id="{ABCD5D21-91B6-494B-A7DB-C7F8B699011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cSld>
  <p:clrMapOvr>
    <a:masterClrMapping/>
  </p:clrMapOvr>
  <p:transition spd="med" advTm="14383">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01"/>
                                        </p:tgtEl>
                                        <p:attrNameLst>
                                          <p:attrName>style.visibility</p:attrName>
                                        </p:attrNameLst>
                                      </p:cBhvr>
                                      <p:to>
                                        <p:strVal val="visible"/>
                                      </p:to>
                                    </p:set>
                                    <p:animEffect transition="in" filter="fade">
                                      <p:cBhvr>
                                        <p:cTn id="11" dur="1000"/>
                                        <p:tgtEl>
                                          <p:spTgt spid="70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Topic</a:t>
            </a:r>
            <a:endParaRPr sz="3700"/>
          </a:p>
        </p:txBody>
      </p:sp>
      <p:pic>
        <p:nvPicPr>
          <p:cNvPr id="713" name="Google Shape;713;p46"/>
          <p:cNvPicPr preferRelativeResize="0"/>
          <p:nvPr/>
        </p:nvPicPr>
        <p:blipFill>
          <a:blip r:embed="rId5">
            <a:alphaModFix/>
          </a:blip>
          <a:stretch>
            <a:fillRect/>
          </a:stretch>
        </p:blipFill>
        <p:spPr>
          <a:xfrm>
            <a:off x="0" y="987538"/>
            <a:ext cx="4622150" cy="3054325"/>
          </a:xfrm>
          <a:prstGeom prst="rect">
            <a:avLst/>
          </a:prstGeom>
          <a:noFill/>
          <a:ln>
            <a:noFill/>
          </a:ln>
        </p:spPr>
      </p:pic>
      <p:pic>
        <p:nvPicPr>
          <p:cNvPr id="714" name="Google Shape;714;p46"/>
          <p:cNvPicPr preferRelativeResize="0"/>
          <p:nvPr/>
        </p:nvPicPr>
        <p:blipFill>
          <a:blip r:embed="rId6">
            <a:alphaModFix/>
          </a:blip>
          <a:stretch>
            <a:fillRect/>
          </a:stretch>
        </p:blipFill>
        <p:spPr>
          <a:xfrm>
            <a:off x="4622150" y="989469"/>
            <a:ext cx="4521851" cy="3050455"/>
          </a:xfrm>
          <a:prstGeom prst="rect">
            <a:avLst/>
          </a:prstGeom>
          <a:noFill/>
          <a:ln>
            <a:noFill/>
          </a:ln>
        </p:spPr>
      </p:pic>
      <p:pic>
        <p:nvPicPr>
          <p:cNvPr id="2" name="Audio 1">
            <a:hlinkClick r:id="" action="ppaction://media"/>
            <a:extLst>
              <a:ext uri="{FF2B5EF4-FFF2-40B4-BE49-F238E27FC236}">
                <a16:creationId xmlns:a16="http://schemas.microsoft.com/office/drawing/2014/main" id="{99D73544-FB51-4071-8C78-49E1A9BF9C7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p:transition spd="med" advTm="812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4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Semester</a:t>
            </a:r>
            <a:endParaRPr sz="3700"/>
          </a:p>
        </p:txBody>
      </p:sp>
      <p:pic>
        <p:nvPicPr>
          <p:cNvPr id="720" name="Google Shape;720;p47"/>
          <p:cNvPicPr preferRelativeResize="0"/>
          <p:nvPr/>
        </p:nvPicPr>
        <p:blipFill>
          <a:blip r:embed="rId5">
            <a:alphaModFix/>
          </a:blip>
          <a:stretch>
            <a:fillRect/>
          </a:stretch>
        </p:blipFill>
        <p:spPr>
          <a:xfrm>
            <a:off x="0" y="1198925"/>
            <a:ext cx="4632850" cy="3174899"/>
          </a:xfrm>
          <a:prstGeom prst="rect">
            <a:avLst/>
          </a:prstGeom>
          <a:noFill/>
          <a:ln>
            <a:noFill/>
          </a:ln>
        </p:spPr>
      </p:pic>
      <p:pic>
        <p:nvPicPr>
          <p:cNvPr id="721" name="Google Shape;721;p47"/>
          <p:cNvPicPr preferRelativeResize="0"/>
          <p:nvPr/>
        </p:nvPicPr>
        <p:blipFill>
          <a:blip r:embed="rId6">
            <a:alphaModFix/>
          </a:blip>
          <a:stretch>
            <a:fillRect/>
          </a:stretch>
        </p:blipFill>
        <p:spPr>
          <a:xfrm>
            <a:off x="4632850" y="1198925"/>
            <a:ext cx="4444549" cy="3174900"/>
          </a:xfrm>
          <a:prstGeom prst="rect">
            <a:avLst/>
          </a:prstGeom>
          <a:noFill/>
          <a:ln>
            <a:noFill/>
          </a:ln>
        </p:spPr>
      </p:pic>
      <p:pic>
        <p:nvPicPr>
          <p:cNvPr id="2" name="Audio 1">
            <a:hlinkClick r:id="" action="ppaction://media"/>
            <a:extLst>
              <a:ext uri="{FF2B5EF4-FFF2-40B4-BE49-F238E27FC236}">
                <a16:creationId xmlns:a16="http://schemas.microsoft.com/office/drawing/2014/main" id="{A7069AA4-630D-4B86-A9FE-20E7E19C2FE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p:transition spd="med" advTm="802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48"/>
          <p:cNvSpPr txBox="1">
            <a:spLocks noGrp="1"/>
          </p:cNvSpPr>
          <p:nvPr>
            <p:ph type="ctrTitle"/>
          </p:nvPr>
        </p:nvSpPr>
        <p:spPr>
          <a:xfrm>
            <a:off x="618825" y="411675"/>
            <a:ext cx="4727700" cy="120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Academic Features Insights:</a:t>
            </a:r>
            <a:endParaRPr sz="3700"/>
          </a:p>
        </p:txBody>
      </p:sp>
      <p:sp>
        <p:nvSpPr>
          <p:cNvPr id="727" name="Google Shape;727;p48"/>
          <p:cNvSpPr txBox="1"/>
          <p:nvPr/>
        </p:nvSpPr>
        <p:spPr>
          <a:xfrm>
            <a:off x="717875" y="1811325"/>
            <a:ext cx="4906800" cy="26475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Maven Pro"/>
              <a:buChar char="●"/>
            </a:pPr>
            <a:r>
              <a:rPr lang="en" sz="1600" dirty="0">
                <a:solidFill>
                  <a:schemeClr val="lt1"/>
                </a:solidFill>
                <a:latin typeface="Maven Pro"/>
                <a:ea typeface="Maven Pro"/>
                <a:cs typeface="Maven Pro"/>
                <a:sym typeface="Maven Pro"/>
              </a:rPr>
              <a:t>EDA on GradeID, StageID and SectionID are carried out in the same way as Topic.</a:t>
            </a:r>
            <a:endParaRPr sz="1600" dirty="0">
              <a:solidFill>
                <a:schemeClr val="lt1"/>
              </a:solidFill>
              <a:latin typeface="Maven Pro"/>
              <a:ea typeface="Maven Pro"/>
              <a:cs typeface="Maven Pro"/>
              <a:sym typeface="Maven Pro"/>
            </a:endParaRPr>
          </a:p>
          <a:p>
            <a:pPr marL="457200" lvl="0" indent="0" algn="l" rtl="0">
              <a:spcBef>
                <a:spcPts val="0"/>
              </a:spcBef>
              <a:spcAft>
                <a:spcPts val="0"/>
              </a:spcAft>
              <a:buNone/>
            </a:pPr>
            <a:endParaRPr sz="1600" dirty="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 sz="1600" dirty="0">
                <a:solidFill>
                  <a:schemeClr val="lt1"/>
                </a:solidFill>
                <a:latin typeface="Maven Pro"/>
                <a:ea typeface="Maven Pro"/>
                <a:cs typeface="Maven Pro"/>
                <a:sym typeface="Maven Pro"/>
              </a:rPr>
              <a:t>Only Topic and Semester have a significant impact on ScoreRange.</a:t>
            </a:r>
            <a:endParaRPr sz="1600" dirty="0">
              <a:solidFill>
                <a:schemeClr val="lt1"/>
              </a:solidFill>
              <a:latin typeface="Maven Pro"/>
              <a:ea typeface="Maven Pro"/>
              <a:cs typeface="Maven Pro"/>
              <a:sym typeface="Maven Pro"/>
            </a:endParaRPr>
          </a:p>
          <a:p>
            <a:pPr marL="457200" lvl="0" indent="0" algn="l" rtl="0">
              <a:spcBef>
                <a:spcPts val="0"/>
              </a:spcBef>
              <a:spcAft>
                <a:spcPts val="0"/>
              </a:spcAft>
              <a:buNone/>
            </a:pPr>
            <a:endParaRPr sz="1600" dirty="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 sz="1600" dirty="0">
                <a:solidFill>
                  <a:schemeClr val="lt1"/>
                </a:solidFill>
                <a:latin typeface="Maven Pro"/>
                <a:ea typeface="Maven Pro"/>
                <a:cs typeface="Maven Pro"/>
                <a:sym typeface="Maven Pro"/>
              </a:rPr>
              <a:t>Therefore, only Topic and Semester out of the 5 features will be kept.</a:t>
            </a:r>
            <a:endParaRPr sz="1600" dirty="0">
              <a:solidFill>
                <a:schemeClr val="lt1"/>
              </a:solidFill>
              <a:latin typeface="Maven Pro"/>
              <a:ea typeface="Maven Pro"/>
              <a:cs typeface="Maven Pro"/>
              <a:sym typeface="Maven Pro"/>
            </a:endParaRPr>
          </a:p>
          <a:p>
            <a:pPr marL="457200" lvl="0" indent="0" algn="l" rtl="0">
              <a:spcBef>
                <a:spcPts val="0"/>
              </a:spcBef>
              <a:spcAft>
                <a:spcPts val="0"/>
              </a:spcAft>
              <a:buNone/>
            </a:pPr>
            <a:endParaRPr sz="1600" dirty="0">
              <a:solidFill>
                <a:schemeClr val="lt1"/>
              </a:solidFill>
              <a:latin typeface="Maven Pro"/>
              <a:ea typeface="Maven Pro"/>
              <a:cs typeface="Maven Pro"/>
              <a:sym typeface="Maven Pro"/>
            </a:endParaRPr>
          </a:p>
          <a:p>
            <a:pPr marL="457200" lvl="0" indent="0" algn="l" rtl="0">
              <a:spcBef>
                <a:spcPts val="0"/>
              </a:spcBef>
              <a:spcAft>
                <a:spcPts val="0"/>
              </a:spcAft>
              <a:buNone/>
            </a:pPr>
            <a:endParaRPr sz="1600" dirty="0">
              <a:solidFill>
                <a:schemeClr val="lt1"/>
              </a:solidFill>
              <a:latin typeface="Maven Pro"/>
              <a:ea typeface="Maven Pro"/>
              <a:cs typeface="Maven Pro"/>
              <a:sym typeface="Maven Pro"/>
            </a:endParaRPr>
          </a:p>
        </p:txBody>
      </p:sp>
      <p:pic>
        <p:nvPicPr>
          <p:cNvPr id="728" name="Google Shape;728;p48"/>
          <p:cNvPicPr preferRelativeResize="0"/>
          <p:nvPr/>
        </p:nvPicPr>
        <p:blipFill>
          <a:blip r:embed="rId6">
            <a:alphaModFix/>
          </a:blip>
          <a:stretch>
            <a:fillRect/>
          </a:stretch>
        </p:blipFill>
        <p:spPr>
          <a:xfrm>
            <a:off x="6603713" y="1811313"/>
            <a:ext cx="1520875" cy="1520875"/>
          </a:xfrm>
          <a:prstGeom prst="rect">
            <a:avLst/>
          </a:prstGeom>
          <a:noFill/>
          <a:ln>
            <a:noFill/>
          </a:ln>
        </p:spPr>
      </p:pic>
      <p:pic>
        <p:nvPicPr>
          <p:cNvPr id="3" name="Audio 2">
            <a:hlinkClick r:id="" action="ppaction://media"/>
            <a:extLst>
              <a:ext uri="{FF2B5EF4-FFF2-40B4-BE49-F238E27FC236}">
                <a16:creationId xmlns:a16="http://schemas.microsoft.com/office/drawing/2014/main" id="{796D9413-3981-496C-8F7B-1C7F3AD8050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4440238"/>
            <a:ext cx="487362" cy="487362"/>
          </a:xfrm>
          <a:prstGeom prst="rect">
            <a:avLst/>
          </a:prstGeom>
        </p:spPr>
      </p:pic>
    </p:spTree>
    <p:custDataLst>
      <p:tags r:id="rId1"/>
    </p:custDataLst>
  </p:cSld>
  <p:clrMapOvr>
    <a:masterClrMapping/>
  </p:clrMapOvr>
  <p:transition spd="med" advTm="1473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27">
                                            <p:txEl>
                                              <p:pRg st="0" end="0"/>
                                            </p:txEl>
                                          </p:spTgt>
                                        </p:tgtEl>
                                        <p:attrNameLst>
                                          <p:attrName>style.visibility</p:attrName>
                                        </p:attrNameLst>
                                      </p:cBhvr>
                                      <p:to>
                                        <p:strVal val="visible"/>
                                      </p:to>
                                    </p:set>
                                    <p:animEffect transition="in" filter="fade">
                                      <p:cBhvr>
                                        <p:cTn id="11" dur="1000"/>
                                        <p:tgtEl>
                                          <p:spTgt spid="72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27">
                                            <p:txEl>
                                              <p:pRg st="1" end="1"/>
                                            </p:txEl>
                                          </p:spTgt>
                                        </p:tgtEl>
                                        <p:attrNameLst>
                                          <p:attrName>style.visibility</p:attrName>
                                        </p:attrNameLst>
                                      </p:cBhvr>
                                      <p:to>
                                        <p:strVal val="visible"/>
                                      </p:to>
                                    </p:set>
                                    <p:animEffect transition="in" filter="fade">
                                      <p:cBhvr>
                                        <p:cTn id="16" dur="1000"/>
                                        <p:tgtEl>
                                          <p:spTgt spid="72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27">
                                            <p:txEl>
                                              <p:pRg st="2" end="2"/>
                                            </p:txEl>
                                          </p:spTgt>
                                        </p:tgtEl>
                                        <p:attrNameLst>
                                          <p:attrName>style.visibility</p:attrName>
                                        </p:attrNameLst>
                                      </p:cBhvr>
                                      <p:to>
                                        <p:strVal val="visible"/>
                                      </p:to>
                                    </p:set>
                                    <p:animEffect transition="in" filter="fade">
                                      <p:cBhvr>
                                        <p:cTn id="21" dur="1000"/>
                                        <p:tgtEl>
                                          <p:spTgt spid="72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27">
                                            <p:txEl>
                                              <p:pRg st="3" end="3"/>
                                            </p:txEl>
                                          </p:spTgt>
                                        </p:tgtEl>
                                        <p:attrNameLst>
                                          <p:attrName>style.visibility</p:attrName>
                                        </p:attrNameLst>
                                      </p:cBhvr>
                                      <p:to>
                                        <p:strVal val="visible"/>
                                      </p:to>
                                    </p:set>
                                    <p:animEffect transition="in" filter="fade">
                                      <p:cBhvr>
                                        <p:cTn id="26" dur="1000"/>
                                        <p:tgtEl>
                                          <p:spTgt spid="72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27">
                                            <p:txEl>
                                              <p:pRg st="4" end="4"/>
                                            </p:txEl>
                                          </p:spTgt>
                                        </p:tgtEl>
                                        <p:attrNameLst>
                                          <p:attrName>style.visibility</p:attrName>
                                        </p:attrNameLst>
                                      </p:cBhvr>
                                      <p:to>
                                        <p:strVal val="visible"/>
                                      </p:to>
                                    </p:set>
                                    <p:animEffect transition="in" filter="fade">
                                      <p:cBhvr>
                                        <p:cTn id="31" dur="1000"/>
                                        <p:tgtEl>
                                          <p:spTgt spid="727">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27">
                                            <p:txEl>
                                              <p:pRg st="5" end="5"/>
                                            </p:txEl>
                                          </p:spTgt>
                                        </p:tgtEl>
                                        <p:attrNameLst>
                                          <p:attrName>style.visibility</p:attrName>
                                        </p:attrNameLst>
                                      </p:cBhvr>
                                      <p:to>
                                        <p:strVal val="visible"/>
                                      </p:to>
                                    </p:set>
                                    <p:animEffect transition="in" filter="fade">
                                      <p:cBhvr>
                                        <p:cTn id="36" dur="1000"/>
                                        <p:tgtEl>
                                          <p:spTgt spid="727">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27">
                                            <p:txEl>
                                              <p:pRg st="6" end="6"/>
                                            </p:txEl>
                                          </p:spTgt>
                                        </p:tgtEl>
                                        <p:attrNameLst>
                                          <p:attrName>style.visibility</p:attrName>
                                        </p:attrNameLst>
                                      </p:cBhvr>
                                      <p:to>
                                        <p:strVal val="visible"/>
                                      </p:to>
                                    </p:set>
                                    <p:animEffect transition="in" filter="fade">
                                      <p:cBhvr>
                                        <p:cTn id="41" dur="1000"/>
                                        <p:tgtEl>
                                          <p:spTgt spid="7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49"/>
          <p:cNvSpPr txBox="1">
            <a:spLocks noGrp="1"/>
          </p:cNvSpPr>
          <p:nvPr>
            <p:ph type="ctrTitle"/>
          </p:nvPr>
        </p:nvSpPr>
        <p:spPr>
          <a:xfrm>
            <a:off x="618825" y="411675"/>
            <a:ext cx="4865100" cy="121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Parental Predictor Variables</a:t>
            </a:r>
            <a:endParaRPr sz="3700"/>
          </a:p>
        </p:txBody>
      </p:sp>
      <p:sp>
        <p:nvSpPr>
          <p:cNvPr id="734" name="Google Shape;734;p49"/>
          <p:cNvSpPr txBox="1"/>
          <p:nvPr/>
        </p:nvSpPr>
        <p:spPr>
          <a:xfrm>
            <a:off x="618825" y="1805750"/>
            <a:ext cx="5494200" cy="2400627"/>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Maven Pro"/>
              <a:buAutoNum type="arabicParenR"/>
            </a:pPr>
            <a:r>
              <a:rPr lang="en" sz="1600" dirty="0">
                <a:solidFill>
                  <a:schemeClr val="lt1"/>
                </a:solidFill>
                <a:latin typeface="Maven Pro"/>
                <a:ea typeface="Maven Pro"/>
                <a:cs typeface="Maven Pro"/>
                <a:sym typeface="Maven Pro"/>
              </a:rPr>
              <a:t>Consists of 3 features:</a:t>
            </a:r>
            <a:endParaRPr sz="1600" dirty="0">
              <a:solidFill>
                <a:schemeClr val="lt1"/>
              </a:solidFill>
              <a:latin typeface="Maven Pro"/>
              <a:ea typeface="Maven Pro"/>
              <a:cs typeface="Maven Pro"/>
              <a:sym typeface="Maven Pro"/>
            </a:endParaRPr>
          </a:p>
          <a:p>
            <a:pPr marL="914400" lvl="0" indent="-330200" algn="l" rtl="0">
              <a:spcBef>
                <a:spcPts val="0"/>
              </a:spcBef>
              <a:spcAft>
                <a:spcPts val="0"/>
              </a:spcAft>
              <a:buClr>
                <a:schemeClr val="lt1"/>
              </a:buClr>
              <a:buSzPts val="1600"/>
              <a:buFont typeface="Maven Pro"/>
              <a:buChar char="●"/>
            </a:pPr>
            <a:r>
              <a:rPr lang="en" sz="1600" dirty="0">
                <a:solidFill>
                  <a:schemeClr val="lt1"/>
                </a:solidFill>
                <a:latin typeface="Maven Pro"/>
                <a:ea typeface="Maven Pro"/>
                <a:cs typeface="Maven Pro"/>
                <a:sym typeface="Maven Pro"/>
              </a:rPr>
              <a:t>Relation</a:t>
            </a:r>
            <a:endParaRPr sz="1600" dirty="0">
              <a:solidFill>
                <a:schemeClr val="lt1"/>
              </a:solidFill>
              <a:latin typeface="Maven Pro"/>
              <a:ea typeface="Maven Pro"/>
              <a:cs typeface="Maven Pro"/>
              <a:sym typeface="Maven Pro"/>
            </a:endParaRPr>
          </a:p>
          <a:p>
            <a:pPr marL="914400" lvl="0" indent="-330200" algn="l" rtl="0">
              <a:spcBef>
                <a:spcPts val="0"/>
              </a:spcBef>
              <a:spcAft>
                <a:spcPts val="0"/>
              </a:spcAft>
              <a:buClr>
                <a:schemeClr val="lt1"/>
              </a:buClr>
              <a:buSzPts val="1600"/>
              <a:buFont typeface="Maven Pro"/>
              <a:buChar char="●"/>
            </a:pPr>
            <a:r>
              <a:rPr lang="en" sz="1600" dirty="0">
                <a:solidFill>
                  <a:schemeClr val="lt1"/>
                </a:solidFill>
                <a:latin typeface="Maven Pro"/>
                <a:ea typeface="Maven Pro"/>
                <a:cs typeface="Maven Pro"/>
                <a:sym typeface="Maven Pro"/>
              </a:rPr>
              <a:t>ParentSchoolSatisfaction</a:t>
            </a:r>
            <a:endParaRPr sz="1600" dirty="0">
              <a:solidFill>
                <a:schemeClr val="lt1"/>
              </a:solidFill>
              <a:latin typeface="Maven Pro"/>
              <a:ea typeface="Maven Pro"/>
              <a:cs typeface="Maven Pro"/>
              <a:sym typeface="Maven Pro"/>
            </a:endParaRPr>
          </a:p>
          <a:p>
            <a:pPr marL="914400" lvl="0" indent="-330200" algn="l" rtl="0">
              <a:spcBef>
                <a:spcPts val="0"/>
              </a:spcBef>
              <a:spcAft>
                <a:spcPts val="0"/>
              </a:spcAft>
              <a:buClr>
                <a:schemeClr val="lt1"/>
              </a:buClr>
              <a:buSzPts val="1600"/>
              <a:buFont typeface="Maven Pro"/>
              <a:buChar char="●"/>
            </a:pPr>
            <a:r>
              <a:rPr lang="en" sz="1600" dirty="0">
                <a:solidFill>
                  <a:schemeClr val="lt1"/>
                </a:solidFill>
                <a:latin typeface="Maven Pro"/>
                <a:ea typeface="Maven Pro"/>
                <a:cs typeface="Maven Pro"/>
                <a:sym typeface="Maven Pro"/>
              </a:rPr>
              <a:t>ParentAnsweringSurvey</a:t>
            </a:r>
            <a:endParaRPr sz="1600" dirty="0">
              <a:solidFill>
                <a:schemeClr val="lt1"/>
              </a:solidFill>
              <a:latin typeface="Maven Pro"/>
              <a:ea typeface="Maven Pro"/>
              <a:cs typeface="Maven Pro"/>
              <a:sym typeface="Maven Pro"/>
            </a:endParaRPr>
          </a:p>
          <a:p>
            <a:pPr marL="0" lvl="0" indent="0" algn="l" rtl="0">
              <a:spcBef>
                <a:spcPts val="0"/>
              </a:spcBef>
              <a:spcAft>
                <a:spcPts val="0"/>
              </a:spcAft>
              <a:buNone/>
            </a:pPr>
            <a:endParaRPr sz="1600" dirty="0">
              <a:solidFill>
                <a:schemeClr val="lt1"/>
              </a:solidFill>
              <a:latin typeface="Maven Pro"/>
              <a:ea typeface="Maven Pro"/>
              <a:cs typeface="Maven Pro"/>
              <a:sym typeface="Maven Pro"/>
            </a:endParaRPr>
          </a:p>
          <a:p>
            <a:pPr marL="469900" lvl="0" indent="-342900" algn="l" rtl="0">
              <a:spcBef>
                <a:spcPts val="0"/>
              </a:spcBef>
              <a:spcAft>
                <a:spcPts val="0"/>
              </a:spcAft>
              <a:buClr>
                <a:schemeClr val="lt1"/>
              </a:buClr>
              <a:buSzPts val="1600"/>
              <a:buFont typeface="+mj-lt"/>
              <a:buAutoNum type="arabicParenR" startAt="2"/>
            </a:pPr>
            <a:r>
              <a:rPr lang="en" sz="1600" dirty="0">
                <a:solidFill>
                  <a:schemeClr val="lt1"/>
                </a:solidFill>
                <a:latin typeface="Maven Pro"/>
                <a:ea typeface="Maven Pro"/>
                <a:cs typeface="Maven Pro"/>
                <a:sym typeface="Maven Pro"/>
              </a:rPr>
              <a:t>All three features are binary categorical features.</a:t>
            </a:r>
            <a:endParaRPr sz="1600" dirty="0">
              <a:solidFill>
                <a:schemeClr val="lt1"/>
              </a:solidFill>
              <a:latin typeface="Maven Pro"/>
              <a:ea typeface="Maven Pro"/>
              <a:cs typeface="Maven Pro"/>
              <a:sym typeface="Maven Pro"/>
            </a:endParaRPr>
          </a:p>
          <a:p>
            <a:pPr marL="0" lvl="0" indent="0" algn="l" rtl="0">
              <a:spcBef>
                <a:spcPts val="0"/>
              </a:spcBef>
              <a:spcAft>
                <a:spcPts val="0"/>
              </a:spcAft>
              <a:buNone/>
            </a:pPr>
            <a:endParaRPr sz="1600" dirty="0">
              <a:solidFill>
                <a:schemeClr val="lt1"/>
              </a:solidFill>
              <a:latin typeface="Maven Pro"/>
              <a:ea typeface="Maven Pro"/>
              <a:cs typeface="Maven Pro"/>
              <a:sym typeface="Maven Pro"/>
            </a:endParaRPr>
          </a:p>
          <a:p>
            <a:pPr marL="469900" lvl="0" indent="-342900" algn="l" rtl="0">
              <a:spcBef>
                <a:spcPts val="0"/>
              </a:spcBef>
              <a:spcAft>
                <a:spcPts val="0"/>
              </a:spcAft>
              <a:buClr>
                <a:schemeClr val="lt1"/>
              </a:buClr>
              <a:buSzPts val="1600"/>
              <a:buFont typeface="+mj-lt"/>
              <a:buAutoNum type="arabicParenR" startAt="3"/>
            </a:pPr>
            <a:r>
              <a:rPr lang="en" sz="1600" dirty="0">
                <a:solidFill>
                  <a:schemeClr val="lt1"/>
                </a:solidFill>
                <a:latin typeface="Maven Pro"/>
                <a:ea typeface="Maven Pro"/>
                <a:cs typeface="Maven Pro"/>
                <a:sym typeface="Maven Pro"/>
              </a:rPr>
              <a:t>ScoreRange L, M and H are converted to -1, 0 and 1 temporarily for easier analysis.</a:t>
            </a:r>
            <a:endParaRPr sz="1600" dirty="0">
              <a:solidFill>
                <a:schemeClr val="lt1"/>
              </a:solidFill>
              <a:latin typeface="Maven Pro"/>
              <a:ea typeface="Maven Pro"/>
              <a:cs typeface="Maven Pro"/>
              <a:sym typeface="Maven Pro"/>
            </a:endParaRPr>
          </a:p>
        </p:txBody>
      </p:sp>
      <p:sp>
        <p:nvSpPr>
          <p:cNvPr id="735" name="Google Shape;735;p49"/>
          <p:cNvSpPr/>
          <p:nvPr/>
        </p:nvSpPr>
        <p:spPr>
          <a:xfrm>
            <a:off x="6957667" y="2159688"/>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49"/>
          <p:cNvGrpSpPr/>
          <p:nvPr/>
        </p:nvGrpSpPr>
        <p:grpSpPr>
          <a:xfrm>
            <a:off x="7077805" y="2331685"/>
            <a:ext cx="583817" cy="580314"/>
            <a:chOff x="3541011" y="3367320"/>
            <a:chExt cx="348257" cy="346188"/>
          </a:xfrm>
        </p:grpSpPr>
        <p:sp>
          <p:nvSpPr>
            <p:cNvPr id="737" name="Google Shape;737;p49"/>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9"/>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9"/>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9"/>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Audio 1">
            <a:hlinkClick r:id="" action="ppaction://media"/>
            <a:extLst>
              <a:ext uri="{FF2B5EF4-FFF2-40B4-BE49-F238E27FC236}">
                <a16:creationId xmlns:a16="http://schemas.microsoft.com/office/drawing/2014/main" id="{064E2CDB-6EE6-4B24-869A-240CD86D0D8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cSld>
  <p:clrMapOvr>
    <a:masterClrMapping/>
  </p:clrMapOvr>
  <p:transition spd="med" advTm="9669">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34"/>
                                        </p:tgtEl>
                                        <p:attrNameLst>
                                          <p:attrName>style.visibility</p:attrName>
                                        </p:attrNameLst>
                                      </p:cBhvr>
                                      <p:to>
                                        <p:strVal val="visible"/>
                                      </p:to>
                                    </p:set>
                                    <p:animEffect transition="in" filter="fade">
                                      <p:cBhvr>
                                        <p:cTn id="11" dur="1000"/>
                                        <p:tgtEl>
                                          <p:spTgt spid="73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5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Parental Features</a:t>
            </a:r>
            <a:endParaRPr sz="3700"/>
          </a:p>
        </p:txBody>
      </p:sp>
      <p:pic>
        <p:nvPicPr>
          <p:cNvPr id="746" name="Google Shape;746;p50"/>
          <p:cNvPicPr preferRelativeResize="0"/>
          <p:nvPr/>
        </p:nvPicPr>
        <p:blipFill>
          <a:blip r:embed="rId5">
            <a:alphaModFix/>
          </a:blip>
          <a:stretch>
            <a:fillRect/>
          </a:stretch>
        </p:blipFill>
        <p:spPr>
          <a:xfrm>
            <a:off x="945638" y="922875"/>
            <a:ext cx="7252724" cy="3983801"/>
          </a:xfrm>
          <a:prstGeom prst="rect">
            <a:avLst/>
          </a:prstGeom>
          <a:noFill/>
          <a:ln>
            <a:noFill/>
          </a:ln>
        </p:spPr>
      </p:pic>
      <p:pic>
        <p:nvPicPr>
          <p:cNvPr id="2" name="Audio 1">
            <a:hlinkClick r:id="" action="ppaction://media"/>
            <a:extLst>
              <a:ext uri="{FF2B5EF4-FFF2-40B4-BE49-F238E27FC236}">
                <a16:creationId xmlns:a16="http://schemas.microsoft.com/office/drawing/2014/main" id="{53959939-1ECE-48DA-A757-572247F938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5002">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pic>
        <p:nvPicPr>
          <p:cNvPr id="751" name="Google Shape;751;p51"/>
          <p:cNvPicPr preferRelativeResize="0"/>
          <p:nvPr/>
        </p:nvPicPr>
        <p:blipFill>
          <a:blip r:embed="rId5">
            <a:alphaModFix/>
          </a:blip>
          <a:stretch>
            <a:fillRect/>
          </a:stretch>
        </p:blipFill>
        <p:spPr>
          <a:xfrm>
            <a:off x="1045300" y="56200"/>
            <a:ext cx="2156525" cy="4838703"/>
          </a:xfrm>
          <a:prstGeom prst="rect">
            <a:avLst/>
          </a:prstGeom>
          <a:noFill/>
          <a:ln>
            <a:noFill/>
          </a:ln>
        </p:spPr>
      </p:pic>
      <p:pic>
        <p:nvPicPr>
          <p:cNvPr id="752" name="Google Shape;752;p51"/>
          <p:cNvPicPr preferRelativeResize="0"/>
          <p:nvPr/>
        </p:nvPicPr>
        <p:blipFill>
          <a:blip r:embed="rId6">
            <a:alphaModFix/>
          </a:blip>
          <a:stretch>
            <a:fillRect/>
          </a:stretch>
        </p:blipFill>
        <p:spPr>
          <a:xfrm>
            <a:off x="3497861" y="56200"/>
            <a:ext cx="2148275" cy="4838701"/>
          </a:xfrm>
          <a:prstGeom prst="rect">
            <a:avLst/>
          </a:prstGeom>
          <a:noFill/>
          <a:ln>
            <a:noFill/>
          </a:ln>
        </p:spPr>
      </p:pic>
      <p:pic>
        <p:nvPicPr>
          <p:cNvPr id="753" name="Google Shape;753;p51"/>
          <p:cNvPicPr preferRelativeResize="0"/>
          <p:nvPr/>
        </p:nvPicPr>
        <p:blipFill>
          <a:blip r:embed="rId7">
            <a:alphaModFix/>
          </a:blip>
          <a:stretch>
            <a:fillRect/>
          </a:stretch>
        </p:blipFill>
        <p:spPr>
          <a:xfrm>
            <a:off x="6008811" y="56200"/>
            <a:ext cx="2145270" cy="4838700"/>
          </a:xfrm>
          <a:prstGeom prst="rect">
            <a:avLst/>
          </a:prstGeom>
          <a:noFill/>
          <a:ln>
            <a:noFill/>
          </a:ln>
        </p:spPr>
      </p:pic>
      <p:pic>
        <p:nvPicPr>
          <p:cNvPr id="2" name="Audio 1">
            <a:hlinkClick r:id="" action="ppaction://media"/>
            <a:extLst>
              <a:ext uri="{FF2B5EF4-FFF2-40B4-BE49-F238E27FC236}">
                <a16:creationId xmlns:a16="http://schemas.microsoft.com/office/drawing/2014/main" id="{4EA377C2-D79A-4CE2-9304-97D3830A515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cSld>
  <p:clrMapOvr>
    <a:masterClrMapping/>
  </p:clrMapOvr>
  <p:transition spd="med" advTm="778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25"/>
          <p:cNvSpPr/>
          <p:nvPr/>
        </p:nvSpPr>
        <p:spPr>
          <a:xfrm>
            <a:off x="5978275" y="17353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5"/>
          <p:cNvSpPr txBox="1">
            <a:spLocks noGrp="1"/>
          </p:cNvSpPr>
          <p:nvPr>
            <p:ph type="title" idx="2"/>
          </p:nvPr>
        </p:nvSpPr>
        <p:spPr>
          <a:xfrm>
            <a:off x="6030300" y="19890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477" name="Google Shape;477;p25"/>
          <p:cNvSpPr/>
          <p:nvPr/>
        </p:nvSpPr>
        <p:spPr>
          <a:xfrm>
            <a:off x="1565876" y="37358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5"/>
          <p:cNvSpPr/>
          <p:nvPr/>
        </p:nvSpPr>
        <p:spPr>
          <a:xfrm>
            <a:off x="1490638" y="37358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 name="Google Shape;479;p25"/>
          <p:cNvCxnSpPr>
            <a:stCxn id="475" idx="2"/>
          </p:cNvCxnSpPr>
          <p:nvPr/>
        </p:nvCxnSpPr>
        <p:spPr>
          <a:xfrm>
            <a:off x="6520825" y="28204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480" name="Google Shape;480;p25"/>
          <p:cNvSpPr txBox="1">
            <a:spLocks noGrp="1"/>
          </p:cNvSpPr>
          <p:nvPr>
            <p:ph type="ctrTitle"/>
          </p:nvPr>
        </p:nvSpPr>
        <p:spPr>
          <a:xfrm>
            <a:off x="1194500" y="1405075"/>
            <a:ext cx="5222700" cy="174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a:t>Motivation &amp;</a:t>
            </a:r>
            <a:endParaRPr sz="5000"/>
          </a:p>
          <a:p>
            <a:pPr marL="0" lvl="0" indent="0" algn="l" rtl="0">
              <a:spcBef>
                <a:spcPts val="0"/>
              </a:spcBef>
              <a:spcAft>
                <a:spcPts val="0"/>
              </a:spcAft>
              <a:buNone/>
            </a:pPr>
            <a:r>
              <a:rPr lang="en" sz="5000"/>
              <a:t>Problem Definition</a:t>
            </a:r>
            <a:endParaRPr sz="5000"/>
          </a:p>
        </p:txBody>
      </p:sp>
      <p:pic>
        <p:nvPicPr>
          <p:cNvPr id="2" name="Audio 1">
            <a:hlinkClick r:id="" action="ppaction://media"/>
            <a:extLst>
              <a:ext uri="{FF2B5EF4-FFF2-40B4-BE49-F238E27FC236}">
                <a16:creationId xmlns:a16="http://schemas.microsoft.com/office/drawing/2014/main" id="{844223AB-F0FC-4EB2-8B9B-A17CFBCCF6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302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52"/>
          <p:cNvSpPr txBox="1">
            <a:spLocks noGrp="1"/>
          </p:cNvSpPr>
          <p:nvPr>
            <p:ph type="ctrTitle"/>
          </p:nvPr>
        </p:nvSpPr>
        <p:spPr>
          <a:xfrm>
            <a:off x="618825" y="411675"/>
            <a:ext cx="4727700" cy="120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Parental Features Insights:</a:t>
            </a:r>
            <a:endParaRPr sz="3700"/>
          </a:p>
        </p:txBody>
      </p:sp>
      <p:sp>
        <p:nvSpPr>
          <p:cNvPr id="759" name="Google Shape;759;p52"/>
          <p:cNvSpPr txBox="1"/>
          <p:nvPr/>
        </p:nvSpPr>
        <p:spPr>
          <a:xfrm>
            <a:off x="717875" y="2011150"/>
            <a:ext cx="4906800" cy="16623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All 3 Features have an impact on ScoreRange</a:t>
            </a:r>
            <a:endParaRPr sz="1600">
              <a:solidFill>
                <a:schemeClr val="lt1"/>
              </a:solidFill>
              <a:latin typeface="Maven Pro"/>
              <a:ea typeface="Maven Pro"/>
              <a:cs typeface="Maven Pro"/>
              <a:sym typeface="Maven Pro"/>
            </a:endParaRPr>
          </a:p>
          <a:p>
            <a:pPr marL="457200" lvl="0" indent="0" algn="l" rtl="0">
              <a:spcBef>
                <a:spcPts val="0"/>
              </a:spcBef>
              <a:spcAft>
                <a:spcPts val="0"/>
              </a:spcAft>
              <a:buNone/>
            </a:pPr>
            <a:endParaRPr sz="160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Therefore all 3 features will be kept to predict ScoreRange.</a:t>
            </a:r>
            <a:endParaRPr sz="1600">
              <a:solidFill>
                <a:schemeClr val="lt1"/>
              </a:solidFill>
              <a:latin typeface="Maven Pro"/>
              <a:ea typeface="Maven Pro"/>
              <a:cs typeface="Maven Pro"/>
              <a:sym typeface="Maven Pro"/>
            </a:endParaRPr>
          </a:p>
          <a:p>
            <a:pPr marL="457200" lvl="0" indent="0" algn="l" rtl="0">
              <a:spcBef>
                <a:spcPts val="0"/>
              </a:spcBef>
              <a:spcAft>
                <a:spcPts val="0"/>
              </a:spcAft>
              <a:buNone/>
            </a:pPr>
            <a:endParaRPr sz="1600">
              <a:solidFill>
                <a:schemeClr val="lt1"/>
              </a:solidFill>
              <a:latin typeface="Maven Pro"/>
              <a:ea typeface="Maven Pro"/>
              <a:cs typeface="Maven Pro"/>
              <a:sym typeface="Maven Pro"/>
            </a:endParaRPr>
          </a:p>
          <a:p>
            <a:pPr marL="457200" lvl="0" indent="0" algn="l" rtl="0">
              <a:spcBef>
                <a:spcPts val="0"/>
              </a:spcBef>
              <a:spcAft>
                <a:spcPts val="0"/>
              </a:spcAft>
              <a:buNone/>
            </a:pPr>
            <a:endParaRPr sz="1600">
              <a:solidFill>
                <a:schemeClr val="lt1"/>
              </a:solidFill>
              <a:latin typeface="Maven Pro"/>
              <a:ea typeface="Maven Pro"/>
              <a:cs typeface="Maven Pro"/>
              <a:sym typeface="Maven Pro"/>
            </a:endParaRPr>
          </a:p>
        </p:txBody>
      </p:sp>
      <p:pic>
        <p:nvPicPr>
          <p:cNvPr id="760" name="Google Shape;760;p52"/>
          <p:cNvPicPr preferRelativeResize="0"/>
          <p:nvPr/>
        </p:nvPicPr>
        <p:blipFill>
          <a:blip r:embed="rId6">
            <a:alphaModFix/>
          </a:blip>
          <a:stretch>
            <a:fillRect/>
          </a:stretch>
        </p:blipFill>
        <p:spPr>
          <a:xfrm>
            <a:off x="6603713" y="1811313"/>
            <a:ext cx="1520875" cy="1520875"/>
          </a:xfrm>
          <a:prstGeom prst="rect">
            <a:avLst/>
          </a:prstGeom>
          <a:noFill/>
          <a:ln>
            <a:noFill/>
          </a:ln>
        </p:spPr>
      </p:pic>
      <p:pic>
        <p:nvPicPr>
          <p:cNvPr id="3" name="Audio 2">
            <a:hlinkClick r:id="" action="ppaction://media"/>
            <a:extLst>
              <a:ext uri="{FF2B5EF4-FFF2-40B4-BE49-F238E27FC236}">
                <a16:creationId xmlns:a16="http://schemas.microsoft.com/office/drawing/2014/main" id="{1D773E46-F81A-4656-896F-D80ADC86F5F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4440238"/>
            <a:ext cx="487362" cy="487362"/>
          </a:xfrm>
          <a:prstGeom prst="rect">
            <a:avLst/>
          </a:prstGeom>
        </p:spPr>
      </p:pic>
    </p:spTree>
    <p:custDataLst>
      <p:tags r:id="rId1"/>
    </p:custDataLst>
  </p:cSld>
  <p:clrMapOvr>
    <a:masterClrMapping/>
  </p:clrMapOvr>
  <p:transition spd="med" advTm="504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59">
                                            <p:txEl>
                                              <p:pRg st="0" end="0"/>
                                            </p:txEl>
                                          </p:spTgt>
                                        </p:tgtEl>
                                        <p:attrNameLst>
                                          <p:attrName>style.visibility</p:attrName>
                                        </p:attrNameLst>
                                      </p:cBhvr>
                                      <p:to>
                                        <p:strVal val="visible"/>
                                      </p:to>
                                    </p:set>
                                    <p:animEffect transition="in" filter="fade">
                                      <p:cBhvr>
                                        <p:cTn id="11" dur="1000"/>
                                        <p:tgtEl>
                                          <p:spTgt spid="75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59">
                                            <p:txEl>
                                              <p:pRg st="1" end="1"/>
                                            </p:txEl>
                                          </p:spTgt>
                                        </p:tgtEl>
                                        <p:attrNameLst>
                                          <p:attrName>style.visibility</p:attrName>
                                        </p:attrNameLst>
                                      </p:cBhvr>
                                      <p:to>
                                        <p:strVal val="visible"/>
                                      </p:to>
                                    </p:set>
                                    <p:animEffect transition="in" filter="fade">
                                      <p:cBhvr>
                                        <p:cTn id="16" dur="1000"/>
                                        <p:tgtEl>
                                          <p:spTgt spid="75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59">
                                            <p:txEl>
                                              <p:pRg st="2" end="2"/>
                                            </p:txEl>
                                          </p:spTgt>
                                        </p:tgtEl>
                                        <p:attrNameLst>
                                          <p:attrName>style.visibility</p:attrName>
                                        </p:attrNameLst>
                                      </p:cBhvr>
                                      <p:to>
                                        <p:strVal val="visible"/>
                                      </p:to>
                                    </p:set>
                                    <p:animEffect transition="in" filter="fade">
                                      <p:cBhvr>
                                        <p:cTn id="21" dur="1000"/>
                                        <p:tgtEl>
                                          <p:spTgt spid="759">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59">
                                            <p:txEl>
                                              <p:pRg st="3" end="3"/>
                                            </p:txEl>
                                          </p:spTgt>
                                        </p:tgtEl>
                                        <p:attrNameLst>
                                          <p:attrName>style.visibility</p:attrName>
                                        </p:attrNameLst>
                                      </p:cBhvr>
                                      <p:to>
                                        <p:strVal val="visible"/>
                                      </p:to>
                                    </p:set>
                                    <p:animEffect transition="in" filter="fade">
                                      <p:cBhvr>
                                        <p:cTn id="26" dur="1000"/>
                                        <p:tgtEl>
                                          <p:spTgt spid="759">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59">
                                            <p:txEl>
                                              <p:pRg st="4" end="4"/>
                                            </p:txEl>
                                          </p:spTgt>
                                        </p:tgtEl>
                                        <p:attrNameLst>
                                          <p:attrName>style.visibility</p:attrName>
                                        </p:attrNameLst>
                                      </p:cBhvr>
                                      <p:to>
                                        <p:strVal val="visible"/>
                                      </p:to>
                                    </p:set>
                                    <p:animEffect transition="in" filter="fade">
                                      <p:cBhvr>
                                        <p:cTn id="31" dur="1000"/>
                                        <p:tgtEl>
                                          <p:spTgt spid="7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53"/>
          <p:cNvSpPr txBox="1">
            <a:spLocks noGrp="1"/>
          </p:cNvSpPr>
          <p:nvPr>
            <p:ph type="ctrTitle"/>
          </p:nvPr>
        </p:nvSpPr>
        <p:spPr>
          <a:xfrm>
            <a:off x="618825" y="411675"/>
            <a:ext cx="4727700" cy="12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Dropping of Unwanted Predictors</a:t>
            </a:r>
            <a:endParaRPr sz="3700"/>
          </a:p>
        </p:txBody>
      </p:sp>
      <p:pic>
        <p:nvPicPr>
          <p:cNvPr id="766" name="Google Shape;766;p53"/>
          <p:cNvPicPr preferRelativeResize="0"/>
          <p:nvPr/>
        </p:nvPicPr>
        <p:blipFill>
          <a:blip r:embed="rId6">
            <a:alphaModFix/>
          </a:blip>
          <a:stretch>
            <a:fillRect/>
          </a:stretch>
        </p:blipFill>
        <p:spPr>
          <a:xfrm>
            <a:off x="152400" y="1657875"/>
            <a:ext cx="8839198" cy="3078575"/>
          </a:xfrm>
          <a:prstGeom prst="rect">
            <a:avLst/>
          </a:prstGeom>
          <a:noFill/>
          <a:ln>
            <a:noFill/>
          </a:ln>
        </p:spPr>
      </p:pic>
      <p:sp>
        <p:nvSpPr>
          <p:cNvPr id="767" name="Google Shape;767;p53"/>
          <p:cNvSpPr txBox="1"/>
          <p:nvPr/>
        </p:nvSpPr>
        <p:spPr>
          <a:xfrm>
            <a:off x="5128675" y="1042275"/>
            <a:ext cx="34932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Dropped 5 variables total</a:t>
            </a:r>
            <a:endParaRPr>
              <a:solidFill>
                <a:schemeClr val="lt1"/>
              </a:solidFill>
              <a:latin typeface="Maven Pro"/>
              <a:ea typeface="Maven Pro"/>
              <a:cs typeface="Maven Pro"/>
              <a:sym typeface="Maven Pro"/>
            </a:endParaRPr>
          </a:p>
          <a:p>
            <a:pPr marL="457200" lvl="0" indent="-317500" algn="l" rtl="0">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11 predictors variables left to use</a:t>
            </a:r>
            <a:endParaRPr>
              <a:solidFill>
                <a:schemeClr val="lt1"/>
              </a:solidFill>
              <a:latin typeface="Maven Pro"/>
              <a:ea typeface="Maven Pro"/>
              <a:cs typeface="Maven Pro"/>
              <a:sym typeface="Maven Pro"/>
            </a:endParaRPr>
          </a:p>
        </p:txBody>
      </p:sp>
      <p:pic>
        <p:nvPicPr>
          <p:cNvPr id="2" name="Audio 1">
            <a:hlinkClick r:id="" action="ppaction://media"/>
            <a:extLst>
              <a:ext uri="{FF2B5EF4-FFF2-40B4-BE49-F238E27FC236}">
                <a16:creationId xmlns:a16="http://schemas.microsoft.com/office/drawing/2014/main" id="{73485079-0F0F-43B4-BAE8-554DB31D53F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4440238"/>
            <a:ext cx="487362" cy="487362"/>
          </a:xfrm>
          <a:prstGeom prst="rect">
            <a:avLst/>
          </a:prstGeom>
        </p:spPr>
      </p:pic>
    </p:spTree>
    <p:custDataLst>
      <p:tags r:id="rId1"/>
    </p:custDataLst>
  </p:cSld>
  <p:clrMapOvr>
    <a:masterClrMapping/>
  </p:clrMapOvr>
  <p:transition spd="med" advTm="588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66"/>
                                        </p:tgtEl>
                                        <p:attrNameLst>
                                          <p:attrName>style.visibility</p:attrName>
                                        </p:attrNameLst>
                                      </p:cBhvr>
                                      <p:to>
                                        <p:strVal val="visible"/>
                                      </p:to>
                                    </p:set>
                                    <p:animEffect transition="in" filter="fade">
                                      <p:cBhvr>
                                        <p:cTn id="11" dur="1000"/>
                                        <p:tgtEl>
                                          <p:spTgt spid="76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67"/>
                                        </p:tgtEl>
                                        <p:attrNameLst>
                                          <p:attrName>style.visibility</p:attrName>
                                        </p:attrNameLst>
                                      </p:cBhvr>
                                      <p:to>
                                        <p:strVal val="visible"/>
                                      </p:to>
                                    </p:set>
                                    <p:animEffect transition="in" filter="fade">
                                      <p:cBhvr>
                                        <p:cTn id="16" dur="1000"/>
                                        <p:tgtEl>
                                          <p:spTgt spid="76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54"/>
          <p:cNvSpPr txBox="1">
            <a:spLocks noGrp="1"/>
          </p:cNvSpPr>
          <p:nvPr>
            <p:ph type="ctrTitle"/>
          </p:nvPr>
        </p:nvSpPr>
        <p:spPr>
          <a:xfrm>
            <a:off x="1221600" y="1538275"/>
            <a:ext cx="4436100" cy="174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Core Analysis: Machine Learning</a:t>
            </a:r>
            <a:endParaRPr/>
          </a:p>
        </p:txBody>
      </p:sp>
      <p:sp>
        <p:nvSpPr>
          <p:cNvPr id="773" name="Google Shape;773;p54"/>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4"/>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03</a:t>
            </a:r>
            <a:endParaRPr>
              <a:solidFill>
                <a:schemeClr val="dk2"/>
              </a:solidFill>
            </a:endParaRPr>
          </a:p>
        </p:txBody>
      </p:sp>
      <p:sp>
        <p:nvSpPr>
          <p:cNvPr id="775" name="Google Shape;775;p54"/>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4"/>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7" name="Google Shape;777;p54"/>
          <p:cNvCxnSpPr>
            <a:stCxn id="773"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pic>
        <p:nvPicPr>
          <p:cNvPr id="2" name="Audio 1">
            <a:hlinkClick r:id="" action="ppaction://media"/>
            <a:extLst>
              <a:ext uri="{FF2B5EF4-FFF2-40B4-BE49-F238E27FC236}">
                <a16:creationId xmlns:a16="http://schemas.microsoft.com/office/drawing/2014/main" id="{1CFB7469-7EBF-4C23-BA27-47AE9236F7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300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cxnSp>
        <p:nvCxnSpPr>
          <p:cNvPr id="782" name="Google Shape;782;p55"/>
          <p:cNvCxnSpPr/>
          <p:nvPr/>
        </p:nvCxnSpPr>
        <p:spPr>
          <a:xfrm>
            <a:off x="15510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783" name="Google Shape;783;p55"/>
          <p:cNvCxnSpPr/>
          <p:nvPr/>
        </p:nvCxnSpPr>
        <p:spPr>
          <a:xfrm>
            <a:off x="3587838" y="2976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784" name="Google Shape;784;p55"/>
          <p:cNvCxnSpPr/>
          <p:nvPr/>
        </p:nvCxnSpPr>
        <p:spPr>
          <a:xfrm>
            <a:off x="56245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785" name="Google Shape;785;p55"/>
          <p:cNvCxnSpPr/>
          <p:nvPr/>
        </p:nvCxnSpPr>
        <p:spPr>
          <a:xfrm>
            <a:off x="7661338" y="2976550"/>
            <a:ext cx="0" cy="455100"/>
          </a:xfrm>
          <a:prstGeom prst="straightConnector1">
            <a:avLst/>
          </a:prstGeom>
          <a:noFill/>
          <a:ln w="19050" cap="flat" cmpd="sng">
            <a:solidFill>
              <a:schemeClr val="lt2"/>
            </a:solidFill>
            <a:prstDash val="solid"/>
            <a:round/>
            <a:headEnd type="none" w="med" len="med"/>
            <a:tailEnd type="none" w="med" len="med"/>
          </a:ln>
        </p:spPr>
      </p:cxnSp>
      <p:sp>
        <p:nvSpPr>
          <p:cNvPr id="786" name="Google Shape;786;p55"/>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CREATING A MODEL</a:t>
            </a:r>
            <a:endParaRPr/>
          </a:p>
        </p:txBody>
      </p:sp>
      <p:cxnSp>
        <p:nvCxnSpPr>
          <p:cNvPr id="787" name="Google Shape;787;p55"/>
          <p:cNvCxnSpPr/>
          <p:nvPr/>
        </p:nvCxnSpPr>
        <p:spPr>
          <a:xfrm>
            <a:off x="1034400" y="2918100"/>
            <a:ext cx="7075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55"/>
          <p:cNvGrpSpPr/>
          <p:nvPr/>
        </p:nvGrpSpPr>
        <p:grpSpPr>
          <a:xfrm>
            <a:off x="1372725" y="2731350"/>
            <a:ext cx="373500" cy="373500"/>
            <a:chOff x="1372725" y="1912500"/>
            <a:chExt cx="373500" cy="373500"/>
          </a:xfrm>
        </p:grpSpPr>
        <p:sp>
          <p:nvSpPr>
            <p:cNvPr id="789" name="Google Shape;789;p55"/>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5"/>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55"/>
          <p:cNvGrpSpPr/>
          <p:nvPr/>
        </p:nvGrpSpPr>
        <p:grpSpPr>
          <a:xfrm>
            <a:off x="3401092" y="2731350"/>
            <a:ext cx="373500" cy="373500"/>
            <a:chOff x="3212675" y="1912500"/>
            <a:chExt cx="373500" cy="373500"/>
          </a:xfrm>
        </p:grpSpPr>
        <p:sp>
          <p:nvSpPr>
            <p:cNvPr id="792" name="Google Shape;792;p55"/>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5"/>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55"/>
          <p:cNvGrpSpPr/>
          <p:nvPr/>
        </p:nvGrpSpPr>
        <p:grpSpPr>
          <a:xfrm>
            <a:off x="5429458" y="2731350"/>
            <a:ext cx="373500" cy="373500"/>
            <a:chOff x="5557850" y="1912500"/>
            <a:chExt cx="373500" cy="373500"/>
          </a:xfrm>
        </p:grpSpPr>
        <p:sp>
          <p:nvSpPr>
            <p:cNvPr id="795" name="Google Shape;795;p55"/>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5"/>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55"/>
          <p:cNvGrpSpPr/>
          <p:nvPr/>
        </p:nvGrpSpPr>
        <p:grpSpPr>
          <a:xfrm>
            <a:off x="7457825" y="2731350"/>
            <a:ext cx="373500" cy="373500"/>
            <a:chOff x="7457825" y="1912500"/>
            <a:chExt cx="373500" cy="373500"/>
          </a:xfrm>
        </p:grpSpPr>
        <p:sp>
          <p:nvSpPr>
            <p:cNvPr id="798" name="Google Shape;798;p55"/>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5"/>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 name="Google Shape;800;p55"/>
          <p:cNvSpPr txBox="1">
            <a:spLocks noGrp="1"/>
          </p:cNvSpPr>
          <p:nvPr>
            <p:ph type="subTitle" idx="4294967295"/>
          </p:nvPr>
        </p:nvSpPr>
        <p:spPr>
          <a:xfrm>
            <a:off x="610438" y="1631443"/>
            <a:ext cx="1881300" cy="6447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400"/>
              <a:t>Split numerical and categorical columns</a:t>
            </a:r>
            <a:endParaRPr sz="1400"/>
          </a:p>
        </p:txBody>
      </p:sp>
      <p:sp>
        <p:nvSpPr>
          <p:cNvPr id="801" name="Google Shape;801;p55"/>
          <p:cNvSpPr txBox="1">
            <a:spLocks noGrp="1"/>
          </p:cNvSpPr>
          <p:nvPr>
            <p:ph type="subTitle" idx="4294967295"/>
          </p:nvPr>
        </p:nvSpPr>
        <p:spPr>
          <a:xfrm>
            <a:off x="6541625" y="3431645"/>
            <a:ext cx="2205900" cy="925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Combine transformer with a classifier in a pipeline</a:t>
            </a:r>
            <a:endParaRPr sz="1400"/>
          </a:p>
        </p:txBody>
      </p:sp>
      <p:sp>
        <p:nvSpPr>
          <p:cNvPr id="802" name="Google Shape;802;p55"/>
          <p:cNvSpPr txBox="1">
            <a:spLocks noGrp="1"/>
          </p:cNvSpPr>
          <p:nvPr>
            <p:ph type="subTitle" idx="4294967295"/>
          </p:nvPr>
        </p:nvSpPr>
        <p:spPr>
          <a:xfrm>
            <a:off x="2532900" y="3431650"/>
            <a:ext cx="2109900" cy="1075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Apply one hot encoding on categorical columns and numerical scaling on numerical columns</a:t>
            </a:r>
            <a:endParaRPr sz="1400"/>
          </a:p>
        </p:txBody>
      </p:sp>
      <p:sp>
        <p:nvSpPr>
          <p:cNvPr id="803" name="Google Shape;803;p55"/>
          <p:cNvSpPr txBox="1">
            <a:spLocks noGrp="1"/>
          </p:cNvSpPr>
          <p:nvPr>
            <p:ph type="subTitle" idx="4294967295"/>
          </p:nvPr>
        </p:nvSpPr>
        <p:spPr>
          <a:xfrm>
            <a:off x="4302250" y="1439800"/>
            <a:ext cx="2639700" cy="8412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400"/>
              <a:t>Create a transformer and associate the preprocessors with their respective columns</a:t>
            </a:r>
            <a:endParaRPr sz="1400"/>
          </a:p>
        </p:txBody>
      </p:sp>
      <p:sp>
        <p:nvSpPr>
          <p:cNvPr id="804" name="Google Shape;804;p55"/>
          <p:cNvSpPr txBox="1">
            <a:spLocks noGrp="1"/>
          </p:cNvSpPr>
          <p:nvPr>
            <p:ph type="ctrTitle" idx="4294967295"/>
          </p:nvPr>
        </p:nvSpPr>
        <p:spPr>
          <a:xfrm>
            <a:off x="90790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2"/>
                </a:solidFill>
              </a:rPr>
              <a:t>STEP 1</a:t>
            </a:r>
            <a:endParaRPr sz="2400">
              <a:solidFill>
                <a:schemeClr val="accent2"/>
              </a:solidFill>
            </a:endParaRPr>
          </a:p>
        </p:txBody>
      </p:sp>
      <p:sp>
        <p:nvSpPr>
          <p:cNvPr id="805" name="Google Shape;805;p55"/>
          <p:cNvSpPr txBox="1">
            <a:spLocks noGrp="1"/>
          </p:cNvSpPr>
          <p:nvPr>
            <p:ph type="ctrTitle" idx="4294967295"/>
          </p:nvPr>
        </p:nvSpPr>
        <p:spPr>
          <a:xfrm>
            <a:off x="2944650" y="211340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STEP 2</a:t>
            </a:r>
            <a:endParaRPr sz="2400">
              <a:solidFill>
                <a:schemeClr val="accent1"/>
              </a:solidFill>
            </a:endParaRPr>
          </a:p>
        </p:txBody>
      </p:sp>
      <p:sp>
        <p:nvSpPr>
          <p:cNvPr id="806" name="Google Shape;806;p55"/>
          <p:cNvSpPr txBox="1">
            <a:spLocks noGrp="1"/>
          </p:cNvSpPr>
          <p:nvPr>
            <p:ph type="ctrTitle" idx="4294967295"/>
          </p:nvPr>
        </p:nvSpPr>
        <p:spPr>
          <a:xfrm>
            <a:off x="498140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3"/>
                </a:solidFill>
              </a:rPr>
              <a:t>STEP 3</a:t>
            </a:r>
            <a:endParaRPr sz="2400">
              <a:solidFill>
                <a:schemeClr val="accent3"/>
              </a:solidFill>
            </a:endParaRPr>
          </a:p>
        </p:txBody>
      </p:sp>
      <p:sp>
        <p:nvSpPr>
          <p:cNvPr id="807" name="Google Shape;807;p55"/>
          <p:cNvSpPr txBox="1">
            <a:spLocks noGrp="1"/>
          </p:cNvSpPr>
          <p:nvPr>
            <p:ph type="ctrTitle" idx="4294967295"/>
          </p:nvPr>
        </p:nvSpPr>
        <p:spPr>
          <a:xfrm>
            <a:off x="7018150" y="211340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rPr>
              <a:t>STEP 4</a:t>
            </a:r>
            <a:endParaRPr sz="2400">
              <a:solidFill>
                <a:schemeClr val="accent4"/>
              </a:solidFill>
            </a:endParaRPr>
          </a:p>
        </p:txBody>
      </p:sp>
      <p:pic>
        <p:nvPicPr>
          <p:cNvPr id="2" name="Audio 1">
            <a:hlinkClick r:id="" action="ppaction://media"/>
            <a:extLst>
              <a:ext uri="{FF2B5EF4-FFF2-40B4-BE49-F238E27FC236}">
                <a16:creationId xmlns:a16="http://schemas.microsoft.com/office/drawing/2014/main" id="{E1C3A659-B305-47FE-8080-5E700896BB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23369">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56"/>
          <p:cNvSpPr txBox="1">
            <a:spLocks noGrp="1"/>
          </p:cNvSpPr>
          <p:nvPr>
            <p:ph type="ctrTitle" idx="6"/>
          </p:nvPr>
        </p:nvSpPr>
        <p:spPr>
          <a:xfrm>
            <a:off x="3231725" y="1197575"/>
            <a:ext cx="2646900" cy="99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CLASSIFIERS USED</a:t>
            </a:r>
            <a:endParaRPr/>
          </a:p>
        </p:txBody>
      </p:sp>
      <p:sp>
        <p:nvSpPr>
          <p:cNvPr id="813" name="Google Shape;813;p56"/>
          <p:cNvSpPr txBox="1">
            <a:spLocks noGrp="1"/>
          </p:cNvSpPr>
          <p:nvPr>
            <p:ph type="subTitle" idx="1"/>
          </p:nvPr>
        </p:nvSpPr>
        <p:spPr>
          <a:xfrm>
            <a:off x="733325" y="1643751"/>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Advent Pro SemiBold"/>
                <a:ea typeface="Advent Pro SemiBold"/>
                <a:cs typeface="Advent Pro SemiBold"/>
                <a:sym typeface="Advent Pro SemiBold"/>
              </a:rPr>
              <a:t>Logistic Regression</a:t>
            </a:r>
            <a:endParaRPr sz="1600">
              <a:latin typeface="Advent Pro SemiBold"/>
              <a:ea typeface="Advent Pro SemiBold"/>
              <a:cs typeface="Advent Pro SemiBold"/>
              <a:sym typeface="Advent Pro SemiBold"/>
            </a:endParaRPr>
          </a:p>
        </p:txBody>
      </p:sp>
      <p:sp>
        <p:nvSpPr>
          <p:cNvPr id="814" name="Google Shape;814;p56"/>
          <p:cNvSpPr txBox="1">
            <a:spLocks noGrp="1"/>
          </p:cNvSpPr>
          <p:nvPr>
            <p:ph type="subTitle" idx="5"/>
          </p:nvPr>
        </p:nvSpPr>
        <p:spPr>
          <a:xfrm>
            <a:off x="6176524" y="1643751"/>
            <a:ext cx="22707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Advent Pro SemiBold"/>
                <a:ea typeface="Advent Pro SemiBold"/>
                <a:cs typeface="Advent Pro SemiBold"/>
                <a:sym typeface="Advent Pro SemiBold"/>
              </a:rPr>
              <a:t>Support Vector Machine</a:t>
            </a:r>
            <a:endParaRPr sz="1600">
              <a:latin typeface="Advent Pro SemiBold"/>
              <a:ea typeface="Advent Pro SemiBold"/>
              <a:cs typeface="Advent Pro SemiBold"/>
              <a:sym typeface="Advent Pro SemiBold"/>
            </a:endParaRPr>
          </a:p>
        </p:txBody>
      </p:sp>
      <p:sp>
        <p:nvSpPr>
          <p:cNvPr id="815" name="Google Shape;815;p56"/>
          <p:cNvSpPr txBox="1">
            <a:spLocks noGrp="1"/>
          </p:cNvSpPr>
          <p:nvPr>
            <p:ph type="subTitle" idx="8"/>
          </p:nvPr>
        </p:nvSpPr>
        <p:spPr>
          <a:xfrm>
            <a:off x="733325" y="3479251"/>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Advent Pro SemiBold"/>
                <a:ea typeface="Advent Pro SemiBold"/>
                <a:cs typeface="Advent Pro SemiBold"/>
                <a:sym typeface="Advent Pro SemiBold"/>
              </a:rPr>
              <a:t>Decision Tree</a:t>
            </a:r>
            <a:endParaRPr sz="1600">
              <a:latin typeface="Advent Pro SemiBold"/>
              <a:ea typeface="Advent Pro SemiBold"/>
              <a:cs typeface="Advent Pro SemiBold"/>
              <a:sym typeface="Advent Pro SemiBold"/>
            </a:endParaRPr>
          </a:p>
        </p:txBody>
      </p:sp>
      <p:sp>
        <p:nvSpPr>
          <p:cNvPr id="816" name="Google Shape;816;p5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Advent Pro SemiBold"/>
                <a:ea typeface="Advent Pro SemiBold"/>
                <a:cs typeface="Advent Pro SemiBold"/>
                <a:sym typeface="Advent Pro SemiBold"/>
              </a:rPr>
              <a:t>Random Forest</a:t>
            </a:r>
            <a:endParaRPr sz="1600">
              <a:latin typeface="Advent Pro SemiBold"/>
              <a:ea typeface="Advent Pro SemiBold"/>
              <a:cs typeface="Advent Pro SemiBold"/>
              <a:sym typeface="Advent Pro SemiBold"/>
            </a:endParaRPr>
          </a:p>
        </p:txBody>
      </p:sp>
      <p:sp>
        <p:nvSpPr>
          <p:cNvPr id="817" name="Google Shape;817;p56"/>
          <p:cNvSpPr txBox="1">
            <a:spLocks noGrp="1"/>
          </p:cNvSpPr>
          <p:nvPr>
            <p:ph type="subTitle" idx="15"/>
          </p:nvPr>
        </p:nvSpPr>
        <p:spPr>
          <a:xfrm>
            <a:off x="6176524" y="3479251"/>
            <a:ext cx="22707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Advent Pro SemiBold"/>
                <a:ea typeface="Advent Pro SemiBold"/>
                <a:cs typeface="Advent Pro SemiBold"/>
                <a:sym typeface="Advent Pro SemiBold"/>
              </a:rPr>
              <a:t>K Nearest Neighbors</a:t>
            </a:r>
            <a:endParaRPr sz="1600">
              <a:latin typeface="Advent Pro SemiBold"/>
              <a:ea typeface="Advent Pro SemiBold"/>
              <a:cs typeface="Advent Pro SemiBold"/>
              <a:sym typeface="Advent Pro SemiBold"/>
            </a:endParaRPr>
          </a:p>
        </p:txBody>
      </p:sp>
      <p:sp>
        <p:nvSpPr>
          <p:cNvPr id="818" name="Google Shape;818;p56"/>
          <p:cNvSpPr/>
          <p:nvPr/>
        </p:nvSpPr>
        <p:spPr>
          <a:xfrm>
            <a:off x="1625825" y="3005284"/>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6"/>
          <p:cNvSpPr/>
          <p:nvPr/>
        </p:nvSpPr>
        <p:spPr>
          <a:xfrm>
            <a:off x="4361163" y="3005284"/>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6"/>
          <p:cNvSpPr/>
          <p:nvPr/>
        </p:nvSpPr>
        <p:spPr>
          <a:xfrm>
            <a:off x="7104124" y="3005284"/>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6"/>
          <p:cNvSpPr/>
          <p:nvPr/>
        </p:nvSpPr>
        <p:spPr>
          <a:xfrm>
            <a:off x="1625825" y="1163242"/>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6"/>
          <p:cNvSpPr/>
          <p:nvPr/>
        </p:nvSpPr>
        <p:spPr>
          <a:xfrm>
            <a:off x="7104124" y="1163242"/>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56"/>
          <p:cNvGrpSpPr/>
          <p:nvPr/>
        </p:nvGrpSpPr>
        <p:grpSpPr>
          <a:xfrm>
            <a:off x="1668527" y="1197571"/>
            <a:ext cx="333045" cy="346807"/>
            <a:chOff x="3095745" y="3805393"/>
            <a:chExt cx="352840" cy="354717"/>
          </a:xfrm>
        </p:grpSpPr>
        <p:sp>
          <p:nvSpPr>
            <p:cNvPr id="824" name="Google Shape;824;p56"/>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6"/>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6"/>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6"/>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6"/>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6"/>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56"/>
          <p:cNvGrpSpPr/>
          <p:nvPr/>
        </p:nvGrpSpPr>
        <p:grpSpPr>
          <a:xfrm>
            <a:off x="1667052" y="3039621"/>
            <a:ext cx="333045" cy="346807"/>
            <a:chOff x="3095745" y="3805393"/>
            <a:chExt cx="352840" cy="354717"/>
          </a:xfrm>
        </p:grpSpPr>
        <p:sp>
          <p:nvSpPr>
            <p:cNvPr id="831" name="Google Shape;831;p56"/>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6"/>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6"/>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6"/>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6"/>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6"/>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56"/>
          <p:cNvGrpSpPr/>
          <p:nvPr/>
        </p:nvGrpSpPr>
        <p:grpSpPr>
          <a:xfrm>
            <a:off x="4396305" y="3039621"/>
            <a:ext cx="333045" cy="346807"/>
            <a:chOff x="3095745" y="3805393"/>
            <a:chExt cx="352840" cy="354717"/>
          </a:xfrm>
        </p:grpSpPr>
        <p:sp>
          <p:nvSpPr>
            <p:cNvPr id="838" name="Google Shape;838;p56"/>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6"/>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6"/>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6"/>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6"/>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6"/>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56"/>
          <p:cNvGrpSpPr/>
          <p:nvPr/>
        </p:nvGrpSpPr>
        <p:grpSpPr>
          <a:xfrm>
            <a:off x="7145730" y="1197571"/>
            <a:ext cx="333045" cy="346807"/>
            <a:chOff x="3095745" y="3805393"/>
            <a:chExt cx="352840" cy="354717"/>
          </a:xfrm>
        </p:grpSpPr>
        <p:sp>
          <p:nvSpPr>
            <p:cNvPr id="845" name="Google Shape;845;p56"/>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6"/>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6"/>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6"/>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6"/>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6"/>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56"/>
          <p:cNvGrpSpPr/>
          <p:nvPr/>
        </p:nvGrpSpPr>
        <p:grpSpPr>
          <a:xfrm>
            <a:off x="7154430" y="3039621"/>
            <a:ext cx="333045" cy="346807"/>
            <a:chOff x="3095745" y="3805393"/>
            <a:chExt cx="352840" cy="354717"/>
          </a:xfrm>
        </p:grpSpPr>
        <p:sp>
          <p:nvSpPr>
            <p:cNvPr id="852" name="Google Shape;852;p56"/>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6"/>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6"/>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6"/>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6"/>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6"/>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Audio 1">
            <a:hlinkClick r:id="" action="ppaction://media"/>
            <a:extLst>
              <a:ext uri="{FF2B5EF4-FFF2-40B4-BE49-F238E27FC236}">
                <a16:creationId xmlns:a16="http://schemas.microsoft.com/office/drawing/2014/main" id="{CFD5E31B-E70C-4476-A122-C43D8AD0F9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813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57"/>
          <p:cNvSpPr txBox="1">
            <a:spLocks noGrp="1"/>
          </p:cNvSpPr>
          <p:nvPr>
            <p:ph type="ctrTitle"/>
          </p:nvPr>
        </p:nvSpPr>
        <p:spPr>
          <a:xfrm>
            <a:off x="361650" y="2282850"/>
            <a:ext cx="1074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a:t>
            </a:r>
            <a:endParaRPr/>
          </a:p>
        </p:txBody>
      </p:sp>
      <p:sp>
        <p:nvSpPr>
          <p:cNvPr id="863" name="Google Shape;863;p57"/>
          <p:cNvSpPr txBox="1">
            <a:spLocks noGrp="1"/>
          </p:cNvSpPr>
          <p:nvPr>
            <p:ph type="ctrTitle"/>
          </p:nvPr>
        </p:nvSpPr>
        <p:spPr>
          <a:xfrm>
            <a:off x="1876400" y="2004600"/>
            <a:ext cx="1792200" cy="113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Split dataset</a:t>
            </a:r>
            <a:endParaRPr/>
          </a:p>
        </p:txBody>
      </p:sp>
      <p:sp>
        <p:nvSpPr>
          <p:cNvPr id="864" name="Google Shape;864;p57"/>
          <p:cNvSpPr txBox="1">
            <a:spLocks noGrp="1"/>
          </p:cNvSpPr>
          <p:nvPr>
            <p:ph type="ctrTitle"/>
          </p:nvPr>
        </p:nvSpPr>
        <p:spPr>
          <a:xfrm>
            <a:off x="4166100" y="2004600"/>
            <a:ext cx="2151600" cy="113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Optimise models</a:t>
            </a:r>
            <a:endParaRPr/>
          </a:p>
        </p:txBody>
      </p:sp>
      <p:sp>
        <p:nvSpPr>
          <p:cNvPr id="865" name="Google Shape;865;p57"/>
          <p:cNvSpPr txBox="1">
            <a:spLocks noGrp="1"/>
          </p:cNvSpPr>
          <p:nvPr>
            <p:ph type="ctrTitle"/>
          </p:nvPr>
        </p:nvSpPr>
        <p:spPr>
          <a:xfrm>
            <a:off x="6815200" y="2004600"/>
            <a:ext cx="1514700" cy="113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Score models</a:t>
            </a:r>
            <a:endParaRPr/>
          </a:p>
        </p:txBody>
      </p:sp>
      <p:sp>
        <p:nvSpPr>
          <p:cNvPr id="866" name="Google Shape;866;p5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INITIAL PROCESS</a:t>
            </a:r>
            <a:endParaRPr/>
          </a:p>
        </p:txBody>
      </p:sp>
      <p:sp>
        <p:nvSpPr>
          <p:cNvPr id="867" name="Google Shape;867;p57"/>
          <p:cNvSpPr/>
          <p:nvPr/>
        </p:nvSpPr>
        <p:spPr>
          <a:xfrm>
            <a:off x="1396800" y="2316365"/>
            <a:ext cx="789601" cy="510773"/>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7"/>
          <p:cNvSpPr/>
          <p:nvPr/>
        </p:nvSpPr>
        <p:spPr>
          <a:xfrm>
            <a:off x="3504000" y="2316352"/>
            <a:ext cx="789601" cy="510773"/>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00FF00"/>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7"/>
          <p:cNvSpPr/>
          <p:nvPr/>
        </p:nvSpPr>
        <p:spPr>
          <a:xfrm>
            <a:off x="6074425" y="2316365"/>
            <a:ext cx="789601" cy="510773"/>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00FFFF"/>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Audio 2">
            <a:hlinkClick r:id="" action="ppaction://media"/>
            <a:extLst>
              <a:ext uri="{FF2B5EF4-FFF2-40B4-BE49-F238E27FC236}">
                <a16:creationId xmlns:a16="http://schemas.microsoft.com/office/drawing/2014/main" id="{441D478E-8818-4792-BE83-4517292321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1956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58"/>
          <p:cNvSpPr txBox="1">
            <a:spLocks noGrp="1"/>
          </p:cNvSpPr>
          <p:nvPr>
            <p:ph type="ctrTitle"/>
          </p:nvPr>
        </p:nvSpPr>
        <p:spPr>
          <a:xfrm>
            <a:off x="361650" y="2282850"/>
            <a:ext cx="1074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a:t>
            </a:r>
            <a:endParaRPr/>
          </a:p>
        </p:txBody>
      </p:sp>
      <p:sp>
        <p:nvSpPr>
          <p:cNvPr id="875" name="Google Shape;875;p58"/>
          <p:cNvSpPr txBox="1">
            <a:spLocks noGrp="1"/>
          </p:cNvSpPr>
          <p:nvPr>
            <p:ph type="ctrTitle"/>
          </p:nvPr>
        </p:nvSpPr>
        <p:spPr>
          <a:xfrm>
            <a:off x="2087988" y="1825525"/>
            <a:ext cx="3048300" cy="149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Optimise models using cross validation</a:t>
            </a:r>
            <a:endParaRPr/>
          </a:p>
        </p:txBody>
      </p:sp>
      <p:sp>
        <p:nvSpPr>
          <p:cNvPr id="876" name="Google Shape;876;p58"/>
          <p:cNvSpPr txBox="1">
            <a:spLocks noGrp="1"/>
          </p:cNvSpPr>
          <p:nvPr>
            <p:ph type="ctrTitle"/>
          </p:nvPr>
        </p:nvSpPr>
        <p:spPr>
          <a:xfrm>
            <a:off x="5788325" y="2054113"/>
            <a:ext cx="3087000" cy="103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Score using cross validation</a:t>
            </a:r>
            <a:endParaRPr/>
          </a:p>
        </p:txBody>
      </p:sp>
      <p:sp>
        <p:nvSpPr>
          <p:cNvPr id="877" name="Google Shape;877;p58"/>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FINAL PROCESS</a:t>
            </a:r>
            <a:endParaRPr/>
          </a:p>
        </p:txBody>
      </p:sp>
      <p:sp>
        <p:nvSpPr>
          <p:cNvPr id="878" name="Google Shape;878;p58"/>
          <p:cNvSpPr/>
          <p:nvPr/>
        </p:nvSpPr>
        <p:spPr>
          <a:xfrm>
            <a:off x="1435950" y="2316365"/>
            <a:ext cx="789601" cy="510773"/>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F00FF"/>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8"/>
          <p:cNvSpPr/>
          <p:nvPr/>
        </p:nvSpPr>
        <p:spPr>
          <a:xfrm>
            <a:off x="5136300" y="2316352"/>
            <a:ext cx="789601" cy="510773"/>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CC0000"/>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udio 1">
            <a:hlinkClick r:id="" action="ppaction://media"/>
            <a:extLst>
              <a:ext uri="{FF2B5EF4-FFF2-40B4-BE49-F238E27FC236}">
                <a16:creationId xmlns:a16="http://schemas.microsoft.com/office/drawing/2014/main" id="{DE74233C-82BB-43DB-819A-C2F07B6681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867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59"/>
          <p:cNvSpPr txBox="1">
            <a:spLocks noGrp="1"/>
          </p:cNvSpPr>
          <p:nvPr>
            <p:ph type="ctrTitle"/>
          </p:nvPr>
        </p:nvSpPr>
        <p:spPr>
          <a:xfrm>
            <a:off x="2208150" y="272725"/>
            <a:ext cx="4727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Graph comparing CV scores</a:t>
            </a:r>
            <a:endParaRPr/>
          </a:p>
        </p:txBody>
      </p:sp>
      <p:pic>
        <p:nvPicPr>
          <p:cNvPr id="885" name="Google Shape;885;p59"/>
          <p:cNvPicPr preferRelativeResize="0"/>
          <p:nvPr/>
        </p:nvPicPr>
        <p:blipFill>
          <a:blip r:embed="rId5">
            <a:alphaModFix/>
          </a:blip>
          <a:stretch>
            <a:fillRect/>
          </a:stretch>
        </p:blipFill>
        <p:spPr>
          <a:xfrm>
            <a:off x="1335863" y="989475"/>
            <a:ext cx="6472286" cy="3849225"/>
          </a:xfrm>
          <a:prstGeom prst="rect">
            <a:avLst/>
          </a:prstGeom>
          <a:noFill/>
          <a:ln>
            <a:noFill/>
          </a:ln>
        </p:spPr>
      </p:pic>
      <p:pic>
        <p:nvPicPr>
          <p:cNvPr id="2" name="Audio 1">
            <a:hlinkClick r:id="" action="ppaction://media"/>
            <a:extLst>
              <a:ext uri="{FF2B5EF4-FFF2-40B4-BE49-F238E27FC236}">
                <a16:creationId xmlns:a16="http://schemas.microsoft.com/office/drawing/2014/main" id="{4097862D-99D3-4E9C-8345-252EC7A975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904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60"/>
          <p:cNvSpPr txBox="1">
            <a:spLocks noGrp="1"/>
          </p:cNvSpPr>
          <p:nvPr>
            <p:ph type="ctrTitle" idx="4"/>
          </p:nvPr>
        </p:nvSpPr>
        <p:spPr>
          <a:xfrm>
            <a:off x="359425" y="272700"/>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CONFUSION MATRIX</a:t>
            </a:r>
            <a:endParaRPr sz="3000"/>
          </a:p>
        </p:txBody>
      </p:sp>
      <p:sp>
        <p:nvSpPr>
          <p:cNvPr id="891" name="Google Shape;891;p60"/>
          <p:cNvSpPr txBox="1">
            <a:spLocks noGrp="1"/>
          </p:cNvSpPr>
          <p:nvPr>
            <p:ph type="ctrTitle"/>
          </p:nvPr>
        </p:nvSpPr>
        <p:spPr>
          <a:xfrm>
            <a:off x="4696481" y="1365079"/>
            <a:ext cx="26556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Train dataset</a:t>
            </a:r>
            <a:endParaRPr dirty="0"/>
          </a:p>
        </p:txBody>
      </p:sp>
      <p:sp>
        <p:nvSpPr>
          <p:cNvPr id="892" name="Google Shape;892;p60"/>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Classification accuracy:</a:t>
            </a:r>
            <a:endParaRPr dirty="0"/>
          </a:p>
          <a:p>
            <a:pPr marL="0" lvl="0" indent="0" algn="l" rtl="0">
              <a:spcBef>
                <a:spcPts val="0"/>
              </a:spcBef>
              <a:spcAft>
                <a:spcPts val="0"/>
              </a:spcAft>
              <a:buNone/>
            </a:pPr>
            <a:r>
              <a:rPr lang="en" dirty="0"/>
              <a:t>0.8 - 0.9</a:t>
            </a:r>
            <a:endParaRPr dirty="0"/>
          </a:p>
        </p:txBody>
      </p:sp>
      <p:sp>
        <p:nvSpPr>
          <p:cNvPr id="893" name="Google Shape;893;p60"/>
          <p:cNvSpPr txBox="1">
            <a:spLocks noGrp="1"/>
          </p:cNvSpPr>
          <p:nvPr>
            <p:ph type="ctrTitle" idx="2"/>
          </p:nvPr>
        </p:nvSpPr>
        <p:spPr>
          <a:xfrm>
            <a:off x="1900150" y="3127942"/>
            <a:ext cx="24729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Test dataset</a:t>
            </a:r>
            <a:endParaRPr dirty="0"/>
          </a:p>
        </p:txBody>
      </p:sp>
      <p:sp>
        <p:nvSpPr>
          <p:cNvPr id="894" name="Google Shape;894;p60"/>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Classification accuracy:</a:t>
            </a:r>
            <a:endParaRPr dirty="0"/>
          </a:p>
          <a:p>
            <a:pPr marL="0" lvl="0" indent="0" algn="r" rtl="0">
              <a:spcBef>
                <a:spcPts val="0"/>
              </a:spcBef>
              <a:spcAft>
                <a:spcPts val="0"/>
              </a:spcAft>
              <a:buNone/>
            </a:pPr>
            <a:r>
              <a:rPr lang="en" dirty="0"/>
              <a:t>0.75 - 0.85 </a:t>
            </a:r>
            <a:endParaRPr dirty="0"/>
          </a:p>
        </p:txBody>
      </p:sp>
      <p:pic>
        <p:nvPicPr>
          <p:cNvPr id="895" name="Google Shape;895;p60"/>
          <p:cNvPicPr preferRelativeResize="0"/>
          <p:nvPr/>
        </p:nvPicPr>
        <p:blipFill>
          <a:blip r:embed="rId5">
            <a:alphaModFix/>
          </a:blip>
          <a:stretch>
            <a:fillRect/>
          </a:stretch>
        </p:blipFill>
        <p:spPr>
          <a:xfrm>
            <a:off x="1852625" y="989475"/>
            <a:ext cx="2655600" cy="1867103"/>
          </a:xfrm>
          <a:prstGeom prst="rect">
            <a:avLst/>
          </a:prstGeom>
          <a:noFill/>
          <a:ln>
            <a:noFill/>
          </a:ln>
        </p:spPr>
      </p:pic>
      <p:pic>
        <p:nvPicPr>
          <p:cNvPr id="896" name="Google Shape;896;p60"/>
          <p:cNvPicPr preferRelativeResize="0"/>
          <p:nvPr/>
        </p:nvPicPr>
        <p:blipFill>
          <a:blip r:embed="rId6">
            <a:alphaModFix/>
          </a:blip>
          <a:stretch>
            <a:fillRect/>
          </a:stretch>
        </p:blipFill>
        <p:spPr>
          <a:xfrm>
            <a:off x="4696476" y="3044275"/>
            <a:ext cx="2548325" cy="1822325"/>
          </a:xfrm>
          <a:prstGeom prst="rect">
            <a:avLst/>
          </a:prstGeom>
          <a:noFill/>
          <a:ln>
            <a:noFill/>
          </a:ln>
        </p:spPr>
      </p:pic>
      <p:pic>
        <p:nvPicPr>
          <p:cNvPr id="2" name="Audio 1">
            <a:hlinkClick r:id="" action="ppaction://media"/>
            <a:extLst>
              <a:ext uri="{FF2B5EF4-FFF2-40B4-BE49-F238E27FC236}">
                <a16:creationId xmlns:a16="http://schemas.microsoft.com/office/drawing/2014/main" id="{BEC8C10C-2C81-4C10-BC34-B7BE8A8E28E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p:transition spd="med" advTm="1755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61"/>
          <p:cNvSpPr txBox="1">
            <a:spLocks noGrp="1"/>
          </p:cNvSpPr>
          <p:nvPr>
            <p:ph type="ctrTitle"/>
          </p:nvPr>
        </p:nvSpPr>
        <p:spPr>
          <a:xfrm>
            <a:off x="192225" y="1706775"/>
            <a:ext cx="1074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a:t>
            </a:r>
            <a:endParaRPr/>
          </a:p>
        </p:txBody>
      </p:sp>
      <p:sp>
        <p:nvSpPr>
          <p:cNvPr id="902" name="Google Shape;902;p61"/>
          <p:cNvSpPr txBox="1">
            <a:spLocks noGrp="1"/>
          </p:cNvSpPr>
          <p:nvPr>
            <p:ph type="ctrTitle"/>
          </p:nvPr>
        </p:nvSpPr>
        <p:spPr>
          <a:xfrm>
            <a:off x="2095175" y="1478025"/>
            <a:ext cx="1602600" cy="103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Drop a variable</a:t>
            </a:r>
            <a:endParaRPr/>
          </a:p>
        </p:txBody>
      </p:sp>
      <p:sp>
        <p:nvSpPr>
          <p:cNvPr id="903" name="Google Shape;903;p61"/>
          <p:cNvSpPr txBox="1">
            <a:spLocks noGrp="1"/>
          </p:cNvSpPr>
          <p:nvPr>
            <p:ph type="ctrTitle"/>
          </p:nvPr>
        </p:nvSpPr>
        <p:spPr>
          <a:xfrm>
            <a:off x="6744500" y="1202838"/>
            <a:ext cx="2241900" cy="151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Score using cross validation</a:t>
            </a:r>
            <a:endParaRPr/>
          </a:p>
        </p:txBody>
      </p:sp>
      <p:sp>
        <p:nvSpPr>
          <p:cNvPr id="904" name="Google Shape;904;p61"/>
          <p:cNvSpPr txBox="1">
            <a:spLocks noGrp="1"/>
          </p:cNvSpPr>
          <p:nvPr>
            <p:ph type="ctrTitle"/>
          </p:nvPr>
        </p:nvSpPr>
        <p:spPr>
          <a:xfrm>
            <a:off x="618825" y="411675"/>
            <a:ext cx="6450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SOLVING THE SECOND SUBPROBLEM</a:t>
            </a:r>
            <a:endParaRPr/>
          </a:p>
        </p:txBody>
      </p:sp>
      <p:sp>
        <p:nvSpPr>
          <p:cNvPr id="905" name="Google Shape;905;p61"/>
          <p:cNvSpPr/>
          <p:nvPr/>
        </p:nvSpPr>
        <p:spPr>
          <a:xfrm>
            <a:off x="1283550" y="1706765"/>
            <a:ext cx="789601" cy="510773"/>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980000"/>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1"/>
          <p:cNvSpPr/>
          <p:nvPr/>
        </p:nvSpPr>
        <p:spPr>
          <a:xfrm>
            <a:off x="6050700" y="1706752"/>
            <a:ext cx="789601" cy="510773"/>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FFF00"/>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1"/>
          <p:cNvSpPr/>
          <p:nvPr/>
        </p:nvSpPr>
        <p:spPr>
          <a:xfrm rot="5543606" flipH="1">
            <a:off x="3703936" y="-524492"/>
            <a:ext cx="1242784" cy="7367495"/>
          </a:xfrm>
          <a:prstGeom prst="curvedRightArrow">
            <a:avLst>
              <a:gd name="adj1" fmla="val 25000"/>
              <a:gd name="adj2" fmla="val 50000"/>
              <a:gd name="adj3" fmla="val 25000"/>
            </a:avLst>
          </a:prstGeom>
          <a:solidFill>
            <a:srgbClr val="00FFFF"/>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1"/>
          <p:cNvSpPr txBox="1">
            <a:spLocks noGrp="1"/>
          </p:cNvSpPr>
          <p:nvPr>
            <p:ph type="ctrTitle"/>
          </p:nvPr>
        </p:nvSpPr>
        <p:spPr>
          <a:xfrm>
            <a:off x="4426800" y="1478025"/>
            <a:ext cx="1602600" cy="103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Build a model</a:t>
            </a:r>
            <a:endParaRPr/>
          </a:p>
        </p:txBody>
      </p:sp>
      <p:sp>
        <p:nvSpPr>
          <p:cNvPr id="909" name="Google Shape;909;p61"/>
          <p:cNvSpPr/>
          <p:nvPr/>
        </p:nvSpPr>
        <p:spPr>
          <a:xfrm>
            <a:off x="3697775" y="1706752"/>
            <a:ext cx="789601" cy="510773"/>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00FF00"/>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1"/>
          <p:cNvSpPr txBox="1">
            <a:spLocks noGrp="1"/>
          </p:cNvSpPr>
          <p:nvPr>
            <p:ph type="ctrTitle"/>
          </p:nvPr>
        </p:nvSpPr>
        <p:spPr>
          <a:xfrm>
            <a:off x="2308675" y="3933550"/>
            <a:ext cx="48249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Repeat for every variable</a:t>
            </a:r>
            <a:endParaRPr/>
          </a:p>
        </p:txBody>
      </p:sp>
      <p:pic>
        <p:nvPicPr>
          <p:cNvPr id="2" name="Audio 1">
            <a:hlinkClick r:id="" action="ppaction://media"/>
            <a:extLst>
              <a:ext uri="{FF2B5EF4-FFF2-40B4-BE49-F238E27FC236}">
                <a16:creationId xmlns:a16="http://schemas.microsoft.com/office/drawing/2014/main" id="{18AE510B-0A00-498A-98B3-313005BC07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1577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26"/>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Motivation </a:t>
            </a:r>
            <a:endParaRPr sz="3700"/>
          </a:p>
        </p:txBody>
      </p:sp>
      <p:sp>
        <p:nvSpPr>
          <p:cNvPr id="486" name="Google Shape;486;p26"/>
          <p:cNvSpPr txBox="1">
            <a:spLocks noGrp="1"/>
          </p:cNvSpPr>
          <p:nvPr>
            <p:ph type="ctrTitle" idx="2"/>
          </p:nvPr>
        </p:nvSpPr>
        <p:spPr>
          <a:xfrm>
            <a:off x="6044305" y="1373208"/>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a:t>INTEREST</a:t>
            </a:r>
            <a:endParaRPr sz="2200"/>
          </a:p>
        </p:txBody>
      </p:sp>
      <p:sp>
        <p:nvSpPr>
          <p:cNvPr id="487" name="Google Shape;487;p26"/>
          <p:cNvSpPr txBox="1">
            <a:spLocks noGrp="1"/>
          </p:cNvSpPr>
          <p:nvPr>
            <p:ph type="ctrTitle" idx="4"/>
          </p:nvPr>
        </p:nvSpPr>
        <p:spPr>
          <a:xfrm>
            <a:off x="1218541" y="277880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a:t>PREDICTION</a:t>
            </a:r>
            <a:endParaRPr sz="2200"/>
          </a:p>
        </p:txBody>
      </p:sp>
      <p:sp>
        <p:nvSpPr>
          <p:cNvPr id="488" name="Google Shape;488;p26"/>
          <p:cNvSpPr txBox="1">
            <a:spLocks noGrp="1"/>
          </p:cNvSpPr>
          <p:nvPr>
            <p:ph type="subTitle" idx="7"/>
          </p:nvPr>
        </p:nvSpPr>
        <p:spPr>
          <a:xfrm>
            <a:off x="5771273" y="3271100"/>
            <a:ext cx="25032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Provides insight for students to get better scores</a:t>
            </a:r>
            <a:endParaRPr/>
          </a:p>
        </p:txBody>
      </p:sp>
      <p:sp>
        <p:nvSpPr>
          <p:cNvPr id="489" name="Google Shape;489;p26"/>
          <p:cNvSpPr txBox="1">
            <a:spLocks noGrp="1"/>
          </p:cNvSpPr>
          <p:nvPr>
            <p:ph type="ctrTitle"/>
          </p:nvPr>
        </p:nvSpPr>
        <p:spPr>
          <a:xfrm>
            <a:off x="1218541" y="137319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a:t>PHENOMENON</a:t>
            </a:r>
            <a:endParaRPr sz="2200"/>
          </a:p>
        </p:txBody>
      </p:sp>
      <p:sp>
        <p:nvSpPr>
          <p:cNvPr id="490" name="Google Shape;490;p26"/>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GPA is an important topic in university</a:t>
            </a:r>
            <a:endParaRPr/>
          </a:p>
        </p:txBody>
      </p:sp>
      <p:sp>
        <p:nvSpPr>
          <p:cNvPr id="491" name="Google Shape;491;p26"/>
          <p:cNvSpPr txBox="1">
            <a:spLocks noGrp="1"/>
          </p:cNvSpPr>
          <p:nvPr>
            <p:ph type="subTitle" idx="3"/>
          </p:nvPr>
        </p:nvSpPr>
        <p:spPr>
          <a:xfrm>
            <a:off x="5771275" y="1865500"/>
            <a:ext cx="28908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University students interested</a:t>
            </a:r>
            <a:endParaRPr/>
          </a:p>
          <a:p>
            <a:pPr marL="0" lvl="0" indent="0" algn="ctr" rtl="0">
              <a:spcBef>
                <a:spcPts val="0"/>
              </a:spcBef>
              <a:spcAft>
                <a:spcPts val="0"/>
              </a:spcAft>
              <a:buNone/>
            </a:pPr>
            <a:r>
              <a:rPr lang="en"/>
              <a:t> in academic performance</a:t>
            </a:r>
            <a:endParaRPr/>
          </a:p>
        </p:txBody>
      </p:sp>
      <p:sp>
        <p:nvSpPr>
          <p:cNvPr id="492" name="Google Shape;492;p26"/>
          <p:cNvSpPr txBox="1">
            <a:spLocks noGrp="1"/>
          </p:cNvSpPr>
          <p:nvPr>
            <p:ph type="subTitle" idx="5"/>
          </p:nvPr>
        </p:nvSpPr>
        <p:spPr>
          <a:xfrm>
            <a:off x="1116850" y="3271099"/>
            <a:ext cx="2084700" cy="76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 student’s academic performance using predictors in the dataset</a:t>
            </a:r>
            <a:endParaRPr/>
          </a:p>
        </p:txBody>
      </p:sp>
      <p:sp>
        <p:nvSpPr>
          <p:cNvPr id="493" name="Google Shape;493;p26"/>
          <p:cNvSpPr txBox="1">
            <a:spLocks noGrp="1"/>
          </p:cNvSpPr>
          <p:nvPr>
            <p:ph type="ctrTitle" idx="6"/>
          </p:nvPr>
        </p:nvSpPr>
        <p:spPr>
          <a:xfrm>
            <a:off x="6044305" y="277880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a:t>PROGRESS</a:t>
            </a:r>
            <a:endParaRPr sz="2200"/>
          </a:p>
        </p:txBody>
      </p:sp>
      <p:sp>
        <p:nvSpPr>
          <p:cNvPr id="494" name="Google Shape;494;p26"/>
          <p:cNvSpPr/>
          <p:nvPr/>
        </p:nvSpPr>
        <p:spPr>
          <a:xfrm>
            <a:off x="3510825" y="16739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3510825" y="308237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4909275" y="16739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4909275" y="30823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 name="Google Shape;498;p26"/>
          <p:cNvCxnSpPr>
            <a:stCxn id="494" idx="3"/>
            <a:endCxn id="496" idx="1"/>
          </p:cNvCxnSpPr>
          <p:nvPr/>
        </p:nvCxnSpPr>
        <p:spPr>
          <a:xfrm>
            <a:off x="4234725" y="203592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499" name="Google Shape;499;p26"/>
          <p:cNvCxnSpPr>
            <a:stCxn id="496" idx="2"/>
            <a:endCxn id="495" idx="0"/>
          </p:cNvCxnSpPr>
          <p:nvPr/>
        </p:nvCxnSpPr>
        <p:spPr>
          <a:xfrm rot="5400000">
            <a:off x="4229775" y="2041025"/>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500" name="Google Shape;500;p26"/>
          <p:cNvCxnSpPr>
            <a:stCxn id="495" idx="3"/>
            <a:endCxn id="497" idx="1"/>
          </p:cNvCxnSpPr>
          <p:nvPr/>
        </p:nvCxnSpPr>
        <p:spPr>
          <a:xfrm>
            <a:off x="4234725" y="3444325"/>
            <a:ext cx="674700" cy="0"/>
          </a:xfrm>
          <a:prstGeom prst="straightConnector1">
            <a:avLst/>
          </a:prstGeom>
          <a:noFill/>
          <a:ln w="9525" cap="flat" cmpd="sng">
            <a:solidFill>
              <a:schemeClr val="lt2"/>
            </a:solidFill>
            <a:prstDash val="solid"/>
            <a:round/>
            <a:headEnd type="none" w="med" len="med"/>
            <a:tailEnd type="none" w="med" len="med"/>
          </a:ln>
        </p:spPr>
      </p:cxnSp>
      <p:grpSp>
        <p:nvGrpSpPr>
          <p:cNvPr id="501" name="Google Shape;501;p26"/>
          <p:cNvGrpSpPr/>
          <p:nvPr/>
        </p:nvGrpSpPr>
        <p:grpSpPr>
          <a:xfrm>
            <a:off x="5072712" y="3212678"/>
            <a:ext cx="402156" cy="456781"/>
            <a:chOff x="5357662" y="4297637"/>
            <a:chExt cx="287275" cy="326296"/>
          </a:xfrm>
        </p:grpSpPr>
        <p:sp>
          <p:nvSpPr>
            <p:cNvPr id="502" name="Google Shape;502;p26"/>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6"/>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26"/>
          <p:cNvGrpSpPr/>
          <p:nvPr/>
        </p:nvGrpSpPr>
        <p:grpSpPr>
          <a:xfrm>
            <a:off x="3630860" y="1790353"/>
            <a:ext cx="483826" cy="491133"/>
            <a:chOff x="4874902" y="3808799"/>
            <a:chExt cx="345615" cy="350835"/>
          </a:xfrm>
        </p:grpSpPr>
        <p:sp>
          <p:nvSpPr>
            <p:cNvPr id="508" name="Google Shape;508;p26"/>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6"/>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6"/>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6"/>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6"/>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6"/>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6"/>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6"/>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6"/>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6"/>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6"/>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6"/>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6"/>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6"/>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6"/>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6"/>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6"/>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26"/>
          <p:cNvGrpSpPr/>
          <p:nvPr/>
        </p:nvGrpSpPr>
        <p:grpSpPr>
          <a:xfrm>
            <a:off x="5063203" y="1746981"/>
            <a:ext cx="402163" cy="491119"/>
            <a:chOff x="3086313" y="2877049"/>
            <a:chExt cx="320143" cy="392581"/>
          </a:xfrm>
        </p:grpSpPr>
        <p:sp>
          <p:nvSpPr>
            <p:cNvPr id="526" name="Google Shape;526;p26"/>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6"/>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6"/>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6"/>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6"/>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6"/>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6"/>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6"/>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6"/>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6"/>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6"/>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6"/>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26"/>
          <p:cNvGrpSpPr/>
          <p:nvPr/>
        </p:nvGrpSpPr>
        <p:grpSpPr>
          <a:xfrm>
            <a:off x="3614552" y="3198885"/>
            <a:ext cx="516439" cy="484384"/>
            <a:chOff x="852385" y="1510916"/>
            <a:chExt cx="353145" cy="351998"/>
          </a:xfrm>
        </p:grpSpPr>
        <p:sp>
          <p:nvSpPr>
            <p:cNvPr id="539" name="Google Shape;539;p26"/>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6"/>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6"/>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Audio 2">
            <a:hlinkClick r:id="" action="ppaction://media"/>
            <a:extLst>
              <a:ext uri="{FF2B5EF4-FFF2-40B4-BE49-F238E27FC236}">
                <a16:creationId xmlns:a16="http://schemas.microsoft.com/office/drawing/2014/main" id="{ED8AD070-D8FB-4833-8CE3-B7A0E535B4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1208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62"/>
          <p:cNvSpPr txBox="1">
            <a:spLocks noGrp="1"/>
          </p:cNvSpPr>
          <p:nvPr>
            <p:ph type="ctrTitle"/>
          </p:nvPr>
        </p:nvSpPr>
        <p:spPr>
          <a:xfrm>
            <a:off x="1717650" y="337575"/>
            <a:ext cx="5708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CV score after dropping a variable</a:t>
            </a:r>
            <a:endParaRPr/>
          </a:p>
        </p:txBody>
      </p:sp>
      <p:pic>
        <p:nvPicPr>
          <p:cNvPr id="916" name="Google Shape;916;p62"/>
          <p:cNvPicPr preferRelativeResize="0"/>
          <p:nvPr/>
        </p:nvPicPr>
        <p:blipFill>
          <a:blip r:embed="rId5">
            <a:alphaModFix/>
          </a:blip>
          <a:stretch>
            <a:fillRect/>
          </a:stretch>
        </p:blipFill>
        <p:spPr>
          <a:xfrm>
            <a:off x="152400" y="1141875"/>
            <a:ext cx="8839200" cy="3027792"/>
          </a:xfrm>
          <a:prstGeom prst="rect">
            <a:avLst/>
          </a:prstGeom>
          <a:noFill/>
          <a:ln>
            <a:noFill/>
          </a:ln>
        </p:spPr>
      </p:pic>
      <p:sp>
        <p:nvSpPr>
          <p:cNvPr id="917" name="Google Shape;917;p62"/>
          <p:cNvSpPr/>
          <p:nvPr/>
        </p:nvSpPr>
        <p:spPr>
          <a:xfrm>
            <a:off x="8474675" y="2623500"/>
            <a:ext cx="198600" cy="577800"/>
          </a:xfrm>
          <a:prstGeom prst="down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udio 1">
            <a:hlinkClick r:id="" action="ppaction://media"/>
            <a:extLst>
              <a:ext uri="{FF2B5EF4-FFF2-40B4-BE49-F238E27FC236}">
                <a16:creationId xmlns:a16="http://schemas.microsoft.com/office/drawing/2014/main" id="{FA6A06C0-5080-4BF2-8783-562D7679EA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1010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63"/>
          <p:cNvSpPr txBox="1">
            <a:spLocks noGrp="1"/>
          </p:cNvSpPr>
          <p:nvPr>
            <p:ph type="ctrTitle"/>
          </p:nvPr>
        </p:nvSpPr>
        <p:spPr>
          <a:xfrm>
            <a:off x="1221600" y="1538275"/>
            <a:ext cx="4436100" cy="174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Insights &amp; Outcome</a:t>
            </a:r>
            <a:endParaRPr/>
          </a:p>
        </p:txBody>
      </p:sp>
      <p:sp>
        <p:nvSpPr>
          <p:cNvPr id="923" name="Google Shape;923;p63"/>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3"/>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04</a:t>
            </a:r>
            <a:endParaRPr>
              <a:solidFill>
                <a:schemeClr val="dk2"/>
              </a:solidFill>
            </a:endParaRPr>
          </a:p>
        </p:txBody>
      </p:sp>
      <p:sp>
        <p:nvSpPr>
          <p:cNvPr id="925" name="Google Shape;925;p63"/>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3"/>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7" name="Google Shape;927;p63"/>
          <p:cNvCxnSpPr>
            <a:stCxn id="923"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pic>
        <p:nvPicPr>
          <p:cNvPr id="2" name="Audio 1">
            <a:hlinkClick r:id="" action="ppaction://media"/>
            <a:extLst>
              <a:ext uri="{FF2B5EF4-FFF2-40B4-BE49-F238E27FC236}">
                <a16:creationId xmlns:a16="http://schemas.microsoft.com/office/drawing/2014/main" id="{10803E0D-C425-42E5-AA6B-7F7D7B441C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328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64"/>
          <p:cNvSpPr txBox="1">
            <a:spLocks noGrp="1"/>
          </p:cNvSpPr>
          <p:nvPr>
            <p:ph type="body" idx="1"/>
          </p:nvPr>
        </p:nvSpPr>
        <p:spPr>
          <a:xfrm>
            <a:off x="618825" y="1679175"/>
            <a:ext cx="4084500" cy="209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Share Tech"/>
                <a:ea typeface="Share Tech"/>
                <a:cs typeface="Share Tech"/>
                <a:sym typeface="Share Tech"/>
              </a:rPr>
              <a:t>Subproblem 1: </a:t>
            </a:r>
            <a:endParaRPr sz="2500">
              <a:latin typeface="Share Tech"/>
              <a:ea typeface="Share Tech"/>
              <a:cs typeface="Share Tech"/>
              <a:sym typeface="Share Tech"/>
            </a:endParaRPr>
          </a:p>
          <a:p>
            <a:pPr marL="0" lvl="0" indent="0" algn="l" rtl="0">
              <a:spcBef>
                <a:spcPts val="0"/>
              </a:spcBef>
              <a:spcAft>
                <a:spcPts val="0"/>
              </a:spcAft>
              <a:buNone/>
            </a:pPr>
            <a:r>
              <a:rPr lang="en" sz="2500">
                <a:latin typeface="Share Tech"/>
                <a:ea typeface="Share Tech"/>
                <a:cs typeface="Share Tech"/>
                <a:sym typeface="Share Tech"/>
              </a:rPr>
              <a:t>Random Forest is the </a:t>
            </a:r>
            <a:endParaRPr sz="2500">
              <a:latin typeface="Share Tech"/>
              <a:ea typeface="Share Tech"/>
              <a:cs typeface="Share Tech"/>
              <a:sym typeface="Share Tech"/>
            </a:endParaRPr>
          </a:p>
          <a:p>
            <a:pPr marL="0" lvl="0" indent="0" algn="l" rtl="0">
              <a:spcBef>
                <a:spcPts val="0"/>
              </a:spcBef>
              <a:spcAft>
                <a:spcPts val="0"/>
              </a:spcAft>
              <a:buNone/>
            </a:pPr>
            <a:r>
              <a:rPr lang="en" sz="2500">
                <a:latin typeface="Share Tech"/>
                <a:ea typeface="Share Tech"/>
                <a:cs typeface="Share Tech"/>
                <a:sym typeface="Share Tech"/>
              </a:rPr>
              <a:t>best model with 0.713 CV </a:t>
            </a:r>
            <a:endParaRPr sz="2500">
              <a:latin typeface="Share Tech"/>
              <a:ea typeface="Share Tech"/>
              <a:cs typeface="Share Tech"/>
              <a:sym typeface="Share Tech"/>
            </a:endParaRPr>
          </a:p>
          <a:p>
            <a:pPr marL="0" lvl="0" indent="0" algn="l" rtl="0">
              <a:spcBef>
                <a:spcPts val="0"/>
              </a:spcBef>
              <a:spcAft>
                <a:spcPts val="0"/>
              </a:spcAft>
              <a:buNone/>
            </a:pPr>
            <a:r>
              <a:rPr lang="en" sz="2500">
                <a:latin typeface="Share Tech"/>
                <a:ea typeface="Share Tech"/>
                <a:cs typeface="Share Tech"/>
                <a:sym typeface="Share Tech"/>
              </a:rPr>
              <a:t>accuracy</a:t>
            </a:r>
            <a:endParaRPr sz="2500">
              <a:latin typeface="Share Tech"/>
              <a:ea typeface="Share Tech"/>
              <a:cs typeface="Share Tech"/>
              <a:sym typeface="Share Tech"/>
            </a:endParaRPr>
          </a:p>
        </p:txBody>
      </p:sp>
      <p:sp>
        <p:nvSpPr>
          <p:cNvPr id="933" name="Google Shape;933;p6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Outcomes</a:t>
            </a:r>
            <a:endParaRPr/>
          </a:p>
        </p:txBody>
      </p:sp>
      <p:pic>
        <p:nvPicPr>
          <p:cNvPr id="934" name="Google Shape;934;p64"/>
          <p:cNvPicPr preferRelativeResize="0"/>
          <p:nvPr/>
        </p:nvPicPr>
        <p:blipFill>
          <a:blip r:embed="rId5">
            <a:alphaModFix/>
          </a:blip>
          <a:stretch>
            <a:fillRect/>
          </a:stretch>
        </p:blipFill>
        <p:spPr>
          <a:xfrm>
            <a:off x="5062850" y="1030650"/>
            <a:ext cx="2738625" cy="2738625"/>
          </a:xfrm>
          <a:prstGeom prst="rect">
            <a:avLst/>
          </a:prstGeom>
          <a:noFill/>
          <a:ln>
            <a:noFill/>
          </a:ln>
        </p:spPr>
      </p:pic>
      <p:pic>
        <p:nvPicPr>
          <p:cNvPr id="3" name="Audio 2">
            <a:hlinkClick r:id="" action="ppaction://media"/>
            <a:extLst>
              <a:ext uri="{FF2B5EF4-FFF2-40B4-BE49-F238E27FC236}">
                <a16:creationId xmlns:a16="http://schemas.microsoft.com/office/drawing/2014/main" id="{D005F915-37BD-40C6-A392-20FF617536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2476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65"/>
          <p:cNvSpPr txBox="1">
            <a:spLocks noGrp="1"/>
          </p:cNvSpPr>
          <p:nvPr>
            <p:ph type="body" idx="1"/>
          </p:nvPr>
        </p:nvSpPr>
        <p:spPr>
          <a:xfrm>
            <a:off x="618825" y="1679175"/>
            <a:ext cx="4084500" cy="209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Share Tech"/>
                <a:ea typeface="Share Tech"/>
                <a:cs typeface="Share Tech"/>
                <a:sym typeface="Share Tech"/>
              </a:rPr>
              <a:t>Subproblem 2: </a:t>
            </a:r>
            <a:endParaRPr sz="2500">
              <a:latin typeface="Share Tech"/>
              <a:ea typeface="Share Tech"/>
              <a:cs typeface="Share Tech"/>
              <a:sym typeface="Share Tech"/>
            </a:endParaRPr>
          </a:p>
          <a:p>
            <a:pPr marL="0" lvl="0" indent="0" algn="l" rtl="0">
              <a:spcBef>
                <a:spcPts val="0"/>
              </a:spcBef>
              <a:spcAft>
                <a:spcPts val="0"/>
              </a:spcAft>
              <a:buNone/>
            </a:pPr>
            <a:r>
              <a:rPr lang="en" sz="2500">
                <a:latin typeface="Share Tech"/>
                <a:ea typeface="Share Tech"/>
                <a:cs typeface="Share Tech"/>
                <a:sym typeface="Share Tech"/>
              </a:rPr>
              <a:t>StudentAbsenceDays is the </a:t>
            </a:r>
            <a:endParaRPr sz="2500">
              <a:latin typeface="Share Tech"/>
              <a:ea typeface="Share Tech"/>
              <a:cs typeface="Share Tech"/>
              <a:sym typeface="Share Tech"/>
            </a:endParaRPr>
          </a:p>
          <a:p>
            <a:pPr marL="0" lvl="0" indent="0" algn="l" rtl="0">
              <a:spcBef>
                <a:spcPts val="0"/>
              </a:spcBef>
              <a:spcAft>
                <a:spcPts val="0"/>
              </a:spcAft>
              <a:buNone/>
            </a:pPr>
            <a:r>
              <a:rPr lang="en" sz="2500">
                <a:latin typeface="Share Tech"/>
                <a:ea typeface="Share Tech"/>
                <a:cs typeface="Share Tech"/>
                <a:sym typeface="Share Tech"/>
              </a:rPr>
              <a:t>most influential attribute </a:t>
            </a:r>
            <a:endParaRPr sz="2500">
              <a:latin typeface="Share Tech"/>
              <a:ea typeface="Share Tech"/>
              <a:cs typeface="Share Tech"/>
              <a:sym typeface="Share Tech"/>
            </a:endParaRPr>
          </a:p>
          <a:p>
            <a:pPr marL="0" lvl="0" indent="0" algn="l" rtl="0">
              <a:spcBef>
                <a:spcPts val="0"/>
              </a:spcBef>
              <a:spcAft>
                <a:spcPts val="0"/>
              </a:spcAft>
              <a:buNone/>
            </a:pPr>
            <a:endParaRPr sz="2500">
              <a:latin typeface="Share Tech"/>
              <a:ea typeface="Share Tech"/>
              <a:cs typeface="Share Tech"/>
              <a:sym typeface="Share Tech"/>
            </a:endParaRPr>
          </a:p>
        </p:txBody>
      </p:sp>
      <p:sp>
        <p:nvSpPr>
          <p:cNvPr id="940" name="Google Shape;940;p65"/>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Outcomes</a:t>
            </a:r>
            <a:endParaRPr/>
          </a:p>
        </p:txBody>
      </p:sp>
      <p:pic>
        <p:nvPicPr>
          <p:cNvPr id="941" name="Google Shape;941;p65"/>
          <p:cNvPicPr preferRelativeResize="0"/>
          <p:nvPr/>
        </p:nvPicPr>
        <p:blipFill>
          <a:blip r:embed="rId5">
            <a:alphaModFix/>
          </a:blip>
          <a:stretch>
            <a:fillRect/>
          </a:stretch>
        </p:blipFill>
        <p:spPr>
          <a:xfrm>
            <a:off x="5032500" y="1147800"/>
            <a:ext cx="2500650" cy="2500650"/>
          </a:xfrm>
          <a:prstGeom prst="rect">
            <a:avLst/>
          </a:prstGeom>
          <a:noFill/>
          <a:ln>
            <a:noFill/>
          </a:ln>
        </p:spPr>
      </p:pic>
      <p:pic>
        <p:nvPicPr>
          <p:cNvPr id="2" name="Audio 1">
            <a:hlinkClick r:id="" action="ppaction://media"/>
            <a:extLst>
              <a:ext uri="{FF2B5EF4-FFF2-40B4-BE49-F238E27FC236}">
                <a16:creationId xmlns:a16="http://schemas.microsoft.com/office/drawing/2014/main" id="{801FB90C-5BDE-4559-83A0-7C67D13898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14452">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66"/>
          <p:cNvSpPr txBox="1">
            <a:spLocks noGrp="1"/>
          </p:cNvSpPr>
          <p:nvPr>
            <p:ph type="body" idx="1"/>
          </p:nvPr>
        </p:nvSpPr>
        <p:spPr>
          <a:xfrm>
            <a:off x="618825" y="1679175"/>
            <a:ext cx="7614300" cy="209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Share Tech"/>
                <a:ea typeface="Share Tech"/>
                <a:cs typeface="Share Tech"/>
                <a:sym typeface="Share Tech"/>
              </a:rPr>
              <a:t>· No IQ predictor -- but high accuracy</a:t>
            </a:r>
            <a:endParaRPr sz="2500">
              <a:latin typeface="Share Tech"/>
              <a:ea typeface="Share Tech"/>
              <a:cs typeface="Share Tech"/>
              <a:sym typeface="Share Tech"/>
            </a:endParaRPr>
          </a:p>
          <a:p>
            <a:pPr marL="0" lvl="0" indent="0" algn="l" rtl="0">
              <a:spcBef>
                <a:spcPts val="0"/>
              </a:spcBef>
              <a:spcAft>
                <a:spcPts val="0"/>
              </a:spcAft>
              <a:buNone/>
            </a:pPr>
            <a:endParaRPr sz="2500">
              <a:latin typeface="Share Tech"/>
              <a:ea typeface="Share Tech"/>
              <a:cs typeface="Share Tech"/>
              <a:sym typeface="Share Tech"/>
            </a:endParaRPr>
          </a:p>
          <a:p>
            <a:pPr marL="0" lvl="0" indent="0" algn="l" rtl="0">
              <a:spcBef>
                <a:spcPts val="0"/>
              </a:spcBef>
              <a:spcAft>
                <a:spcPts val="0"/>
              </a:spcAft>
              <a:buNone/>
            </a:pPr>
            <a:endParaRPr sz="2500">
              <a:latin typeface="Share Tech"/>
              <a:ea typeface="Share Tech"/>
              <a:cs typeface="Share Tech"/>
              <a:sym typeface="Share Tech"/>
            </a:endParaRPr>
          </a:p>
          <a:p>
            <a:pPr marL="0" lvl="0" indent="0" algn="l" rtl="0">
              <a:spcBef>
                <a:spcPts val="0"/>
              </a:spcBef>
              <a:spcAft>
                <a:spcPts val="0"/>
              </a:spcAft>
              <a:buNone/>
            </a:pPr>
            <a:endParaRPr sz="2500">
              <a:latin typeface="Share Tech"/>
              <a:ea typeface="Share Tech"/>
              <a:cs typeface="Share Tech"/>
              <a:sym typeface="Share Tech"/>
            </a:endParaRPr>
          </a:p>
          <a:p>
            <a:pPr marL="0" lvl="0" indent="0" algn="l" rtl="0">
              <a:spcBef>
                <a:spcPts val="0"/>
              </a:spcBef>
              <a:spcAft>
                <a:spcPts val="0"/>
              </a:spcAft>
              <a:buNone/>
            </a:pPr>
            <a:r>
              <a:rPr lang="en" sz="2500">
                <a:latin typeface="Share Tech"/>
                <a:ea typeface="Share Tech"/>
                <a:cs typeface="Share Tech"/>
                <a:sym typeface="Share Tech"/>
              </a:rPr>
              <a:t>· Absence days -- attitude towards study</a:t>
            </a:r>
            <a:endParaRPr sz="2500">
              <a:latin typeface="Share Tech"/>
              <a:ea typeface="Share Tech"/>
              <a:cs typeface="Share Tech"/>
              <a:sym typeface="Share Tech"/>
            </a:endParaRPr>
          </a:p>
          <a:p>
            <a:pPr marL="0" lvl="0" indent="0" algn="l" rtl="0">
              <a:spcBef>
                <a:spcPts val="0"/>
              </a:spcBef>
              <a:spcAft>
                <a:spcPts val="0"/>
              </a:spcAft>
              <a:buNone/>
            </a:pPr>
            <a:endParaRPr sz="2500">
              <a:latin typeface="Share Tech"/>
              <a:ea typeface="Share Tech"/>
              <a:cs typeface="Share Tech"/>
              <a:sym typeface="Share Tech"/>
            </a:endParaRPr>
          </a:p>
          <a:p>
            <a:pPr marL="0" lvl="0" indent="0" algn="l" rtl="0">
              <a:spcBef>
                <a:spcPts val="0"/>
              </a:spcBef>
              <a:spcAft>
                <a:spcPts val="0"/>
              </a:spcAft>
              <a:buNone/>
            </a:pPr>
            <a:endParaRPr sz="2500">
              <a:latin typeface="Share Tech"/>
              <a:ea typeface="Share Tech"/>
              <a:cs typeface="Share Tech"/>
              <a:sym typeface="Share Tech"/>
            </a:endParaRPr>
          </a:p>
        </p:txBody>
      </p:sp>
      <p:sp>
        <p:nvSpPr>
          <p:cNvPr id="947" name="Google Shape;947;p66"/>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Insight</a:t>
            </a:r>
            <a:endParaRPr/>
          </a:p>
        </p:txBody>
      </p:sp>
      <p:pic>
        <p:nvPicPr>
          <p:cNvPr id="948" name="Google Shape;948;p66"/>
          <p:cNvPicPr preferRelativeResize="0"/>
          <p:nvPr/>
        </p:nvPicPr>
        <p:blipFill>
          <a:blip r:embed="rId5">
            <a:alphaModFix/>
          </a:blip>
          <a:stretch>
            <a:fillRect/>
          </a:stretch>
        </p:blipFill>
        <p:spPr>
          <a:xfrm>
            <a:off x="5834038" y="1132950"/>
            <a:ext cx="1520875" cy="1520875"/>
          </a:xfrm>
          <a:prstGeom prst="rect">
            <a:avLst/>
          </a:prstGeom>
          <a:noFill/>
          <a:ln>
            <a:noFill/>
          </a:ln>
        </p:spPr>
      </p:pic>
      <p:pic>
        <p:nvPicPr>
          <p:cNvPr id="949" name="Google Shape;949;p66"/>
          <p:cNvPicPr preferRelativeResize="0"/>
          <p:nvPr/>
        </p:nvPicPr>
        <p:blipFill>
          <a:blip r:embed="rId6">
            <a:alphaModFix/>
          </a:blip>
          <a:stretch>
            <a:fillRect/>
          </a:stretch>
        </p:blipFill>
        <p:spPr>
          <a:xfrm>
            <a:off x="5898150" y="2747200"/>
            <a:ext cx="1392650" cy="1392650"/>
          </a:xfrm>
          <a:prstGeom prst="rect">
            <a:avLst/>
          </a:prstGeom>
          <a:noFill/>
          <a:ln>
            <a:noFill/>
          </a:ln>
        </p:spPr>
      </p:pic>
      <p:pic>
        <p:nvPicPr>
          <p:cNvPr id="2" name="Audio 1">
            <a:hlinkClick r:id="" action="ppaction://media"/>
            <a:extLst>
              <a:ext uri="{FF2B5EF4-FFF2-40B4-BE49-F238E27FC236}">
                <a16:creationId xmlns:a16="http://schemas.microsoft.com/office/drawing/2014/main" id="{2AD762B6-F9C6-42BE-98D1-74DDF095233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p:transition spd="med" advTm="1210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cxnSp>
        <p:nvCxnSpPr>
          <p:cNvPr id="954" name="Google Shape;954;p67"/>
          <p:cNvCxnSpPr>
            <a:endCxn id="955" idx="1"/>
          </p:cNvCxnSpPr>
          <p:nvPr/>
        </p:nvCxnSpPr>
        <p:spPr>
          <a:xfrm rot="5400000" flipH="1">
            <a:off x="819900" y="2916900"/>
            <a:ext cx="2019300" cy="1329000"/>
          </a:xfrm>
          <a:prstGeom prst="bentConnector4">
            <a:avLst>
              <a:gd name="adj1" fmla="val 34768"/>
              <a:gd name="adj2" fmla="val 117918"/>
            </a:avLst>
          </a:prstGeom>
          <a:noFill/>
          <a:ln w="9525" cap="flat" cmpd="sng">
            <a:solidFill>
              <a:schemeClr val="lt2"/>
            </a:solidFill>
            <a:prstDash val="solid"/>
            <a:round/>
            <a:headEnd type="none" w="med" len="med"/>
            <a:tailEnd type="none" w="med" len="med"/>
          </a:ln>
        </p:spPr>
      </p:cxnSp>
      <p:sp>
        <p:nvSpPr>
          <p:cNvPr id="955" name="Google Shape;955;p67"/>
          <p:cNvSpPr txBox="1">
            <a:spLocks noGrp="1"/>
          </p:cNvSpPr>
          <p:nvPr>
            <p:ph type="title"/>
          </p:nvPr>
        </p:nvSpPr>
        <p:spPr>
          <a:xfrm>
            <a:off x="1165050" y="1956600"/>
            <a:ext cx="7273500" cy="123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300"/>
              <a:t>99% perspiration</a:t>
            </a:r>
            <a:endParaRPr sz="7300"/>
          </a:p>
        </p:txBody>
      </p:sp>
      <p:sp>
        <p:nvSpPr>
          <p:cNvPr id="956" name="Google Shape;956;p67"/>
          <p:cNvSpPr txBox="1">
            <a:spLocks noGrp="1"/>
          </p:cNvSpPr>
          <p:nvPr>
            <p:ph type="body" idx="1"/>
          </p:nvPr>
        </p:nvSpPr>
        <p:spPr>
          <a:xfrm>
            <a:off x="195950" y="1291350"/>
            <a:ext cx="5775900" cy="78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700">
                <a:latin typeface="Share Tech"/>
                <a:ea typeface="Share Tech"/>
                <a:cs typeface="Share Tech"/>
                <a:sym typeface="Share Tech"/>
              </a:rPr>
              <a:t>Success is 1% inspiration and </a:t>
            </a:r>
            <a:endParaRPr sz="2700">
              <a:latin typeface="Share Tech"/>
              <a:ea typeface="Share Tech"/>
              <a:cs typeface="Share Tech"/>
              <a:sym typeface="Share Tech"/>
            </a:endParaRPr>
          </a:p>
        </p:txBody>
      </p:sp>
      <p:pic>
        <p:nvPicPr>
          <p:cNvPr id="957" name="Google Shape;957;p67"/>
          <p:cNvPicPr preferRelativeResize="0"/>
          <p:nvPr/>
        </p:nvPicPr>
        <p:blipFill>
          <a:blip r:embed="rId5">
            <a:alphaModFix/>
          </a:blip>
          <a:stretch>
            <a:fillRect/>
          </a:stretch>
        </p:blipFill>
        <p:spPr>
          <a:xfrm>
            <a:off x="6642550" y="194075"/>
            <a:ext cx="1923249" cy="1923249"/>
          </a:xfrm>
          <a:prstGeom prst="rect">
            <a:avLst/>
          </a:prstGeom>
          <a:noFill/>
          <a:ln>
            <a:noFill/>
          </a:ln>
        </p:spPr>
      </p:pic>
      <p:pic>
        <p:nvPicPr>
          <p:cNvPr id="3" name="Audio 2">
            <a:hlinkClick r:id="" action="ppaction://media"/>
            <a:extLst>
              <a:ext uri="{FF2B5EF4-FFF2-40B4-BE49-F238E27FC236}">
                <a16:creationId xmlns:a16="http://schemas.microsoft.com/office/drawing/2014/main" id="{2398AA5E-7CAC-49F5-AE6B-DCF4518AB1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639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6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Thank</a:t>
            </a:r>
            <a:endParaRPr b="1"/>
          </a:p>
          <a:p>
            <a:pPr marL="0" lvl="0" indent="0" algn="ctr" rtl="0">
              <a:spcBef>
                <a:spcPts val="0"/>
              </a:spcBef>
              <a:spcAft>
                <a:spcPts val="0"/>
              </a:spcAft>
              <a:buNone/>
            </a:pPr>
            <a:r>
              <a:rPr lang="en" b="1"/>
              <a:t>You!</a:t>
            </a:r>
            <a:endParaRPr b="1"/>
          </a:p>
        </p:txBody>
      </p:sp>
      <p:pic>
        <p:nvPicPr>
          <p:cNvPr id="3" name="Audio 2">
            <a:hlinkClick r:id="" action="ppaction://media"/>
            <a:extLst>
              <a:ext uri="{FF2B5EF4-FFF2-40B4-BE49-F238E27FC236}">
                <a16:creationId xmlns:a16="http://schemas.microsoft.com/office/drawing/2014/main" id="{21D6BA10-CB7F-489A-B63C-7288A958D5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588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27"/>
          <p:cNvSpPr txBox="1">
            <a:spLocks noGrp="1"/>
          </p:cNvSpPr>
          <p:nvPr>
            <p:ph type="ctrTitle" idx="8"/>
          </p:nvPr>
        </p:nvSpPr>
        <p:spPr>
          <a:xfrm>
            <a:off x="575275" y="4409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Problem Definition:</a:t>
            </a:r>
            <a:endParaRPr sz="3700"/>
          </a:p>
        </p:txBody>
      </p:sp>
      <p:sp>
        <p:nvSpPr>
          <p:cNvPr id="547" name="Google Shape;547;p27"/>
          <p:cNvSpPr txBox="1">
            <a:spLocks noGrp="1"/>
          </p:cNvSpPr>
          <p:nvPr>
            <p:ph type="ctrTitle" idx="2"/>
          </p:nvPr>
        </p:nvSpPr>
        <p:spPr>
          <a:xfrm>
            <a:off x="5832530" y="1068670"/>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Subproblem 1:</a:t>
            </a:r>
            <a:endParaRPr/>
          </a:p>
        </p:txBody>
      </p:sp>
      <p:sp>
        <p:nvSpPr>
          <p:cNvPr id="548" name="Google Shape;548;p27"/>
          <p:cNvSpPr txBox="1">
            <a:spLocks noGrp="1"/>
          </p:cNvSpPr>
          <p:nvPr>
            <p:ph type="subTitle" idx="7"/>
          </p:nvPr>
        </p:nvSpPr>
        <p:spPr>
          <a:xfrm>
            <a:off x="5464725" y="3362488"/>
            <a:ext cx="2690100" cy="47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Which attribute influences a student’s score range the most?</a:t>
            </a:r>
            <a:endParaRPr/>
          </a:p>
          <a:p>
            <a:pPr marL="0" lvl="0" indent="0" algn="ctr" rtl="0">
              <a:spcBef>
                <a:spcPts val="0"/>
              </a:spcBef>
              <a:spcAft>
                <a:spcPts val="0"/>
              </a:spcAft>
              <a:buNone/>
            </a:pPr>
            <a:endParaRPr/>
          </a:p>
        </p:txBody>
      </p:sp>
      <p:sp>
        <p:nvSpPr>
          <p:cNvPr id="549" name="Google Shape;549;p27"/>
          <p:cNvSpPr txBox="1">
            <a:spLocks noGrp="1"/>
          </p:cNvSpPr>
          <p:nvPr>
            <p:ph type="ctrTitle"/>
          </p:nvPr>
        </p:nvSpPr>
        <p:spPr>
          <a:xfrm>
            <a:off x="353275" y="1713375"/>
            <a:ext cx="20796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a:t>Main Problem:</a:t>
            </a:r>
            <a:endParaRPr sz="2600"/>
          </a:p>
        </p:txBody>
      </p:sp>
      <p:sp>
        <p:nvSpPr>
          <p:cNvPr id="550" name="Google Shape;550;p27"/>
          <p:cNvSpPr txBox="1">
            <a:spLocks noGrp="1"/>
          </p:cNvSpPr>
          <p:nvPr>
            <p:ph type="subTitle" idx="1"/>
          </p:nvPr>
        </p:nvSpPr>
        <p:spPr>
          <a:xfrm>
            <a:off x="353275" y="2331900"/>
            <a:ext cx="2186400" cy="13536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t>What range will a student's score (low, medium or high) be given its attributes?</a:t>
            </a:r>
            <a:endParaRPr/>
          </a:p>
          <a:p>
            <a:pPr marL="0" lvl="0" indent="0" algn="ctr" rtl="0">
              <a:spcBef>
                <a:spcPts val="0"/>
              </a:spcBef>
              <a:spcAft>
                <a:spcPts val="0"/>
              </a:spcAft>
              <a:buNone/>
            </a:pPr>
            <a:endParaRPr/>
          </a:p>
        </p:txBody>
      </p:sp>
      <p:sp>
        <p:nvSpPr>
          <p:cNvPr id="551" name="Google Shape;551;p27"/>
          <p:cNvSpPr txBox="1">
            <a:spLocks noGrp="1"/>
          </p:cNvSpPr>
          <p:nvPr>
            <p:ph type="subTitle" idx="3"/>
          </p:nvPr>
        </p:nvSpPr>
        <p:spPr>
          <a:xfrm>
            <a:off x="5464725" y="1650188"/>
            <a:ext cx="26169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Which ML model is best</a:t>
            </a:r>
            <a:endParaRPr/>
          </a:p>
          <a:p>
            <a:pPr marL="0" lvl="0" indent="0" algn="ctr" rtl="0">
              <a:spcBef>
                <a:spcPts val="0"/>
              </a:spcBef>
              <a:spcAft>
                <a:spcPts val="0"/>
              </a:spcAft>
              <a:buNone/>
            </a:pPr>
            <a:r>
              <a:rPr lang="en"/>
              <a:t> for the prediction?</a:t>
            </a:r>
            <a:endParaRPr/>
          </a:p>
        </p:txBody>
      </p:sp>
      <p:sp>
        <p:nvSpPr>
          <p:cNvPr id="552" name="Google Shape;552;p27"/>
          <p:cNvSpPr txBox="1">
            <a:spLocks noGrp="1"/>
          </p:cNvSpPr>
          <p:nvPr>
            <p:ph type="ctrTitle" idx="6"/>
          </p:nvPr>
        </p:nvSpPr>
        <p:spPr>
          <a:xfrm>
            <a:off x="5832530" y="2844931"/>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Subproblem 2:</a:t>
            </a:r>
            <a:endParaRPr/>
          </a:p>
        </p:txBody>
      </p:sp>
      <p:sp>
        <p:nvSpPr>
          <p:cNvPr id="553" name="Google Shape;553;p27"/>
          <p:cNvSpPr/>
          <p:nvPr/>
        </p:nvSpPr>
        <p:spPr>
          <a:xfrm>
            <a:off x="2502925" y="2209800"/>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 name="Google Shape;554;p27"/>
          <p:cNvCxnSpPr>
            <a:stCxn id="553" idx="3"/>
          </p:cNvCxnSpPr>
          <p:nvPr/>
        </p:nvCxnSpPr>
        <p:spPr>
          <a:xfrm rot="10800000" flipH="1">
            <a:off x="3226825" y="1893450"/>
            <a:ext cx="1842000" cy="678300"/>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555" name="Google Shape;555;p27"/>
          <p:cNvCxnSpPr>
            <a:endCxn id="553" idx="2"/>
          </p:cNvCxnSpPr>
          <p:nvPr/>
        </p:nvCxnSpPr>
        <p:spPr>
          <a:xfrm rot="10800000">
            <a:off x="2864875" y="2933700"/>
            <a:ext cx="2233800" cy="659100"/>
          </a:xfrm>
          <a:prstGeom prst="bentConnector2">
            <a:avLst/>
          </a:prstGeom>
          <a:noFill/>
          <a:ln w="9525" cap="flat" cmpd="sng">
            <a:solidFill>
              <a:schemeClr val="lt2"/>
            </a:solidFill>
            <a:prstDash val="solid"/>
            <a:round/>
            <a:headEnd type="none" w="med" len="med"/>
            <a:tailEnd type="none" w="med" len="med"/>
          </a:ln>
        </p:spPr>
      </p:cxnSp>
      <p:sp>
        <p:nvSpPr>
          <p:cNvPr id="556" name="Google Shape;556;p27"/>
          <p:cNvSpPr/>
          <p:nvPr/>
        </p:nvSpPr>
        <p:spPr>
          <a:xfrm>
            <a:off x="4740825" y="14836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4740825" y="322142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27"/>
          <p:cNvGrpSpPr/>
          <p:nvPr/>
        </p:nvGrpSpPr>
        <p:grpSpPr>
          <a:xfrm>
            <a:off x="2576612" y="2331911"/>
            <a:ext cx="587714" cy="513013"/>
            <a:chOff x="1284212" y="1963766"/>
            <a:chExt cx="379489" cy="366046"/>
          </a:xfrm>
        </p:grpSpPr>
        <p:sp>
          <p:nvSpPr>
            <p:cNvPr id="559" name="Google Shape;559;p27"/>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27"/>
          <p:cNvSpPr/>
          <p:nvPr/>
        </p:nvSpPr>
        <p:spPr>
          <a:xfrm>
            <a:off x="4809167" y="1589125"/>
            <a:ext cx="587720" cy="513013"/>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27"/>
          <p:cNvGrpSpPr/>
          <p:nvPr/>
        </p:nvGrpSpPr>
        <p:grpSpPr>
          <a:xfrm>
            <a:off x="4777736" y="3387612"/>
            <a:ext cx="587738" cy="429162"/>
            <a:chOff x="2611458" y="3816374"/>
            <a:chExt cx="426329" cy="332375"/>
          </a:xfrm>
        </p:grpSpPr>
        <p:sp>
          <p:nvSpPr>
            <p:cNvPr id="563" name="Google Shape;563;p27"/>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Audio 2">
            <a:hlinkClick r:id="" action="ppaction://media"/>
            <a:extLst>
              <a:ext uri="{FF2B5EF4-FFF2-40B4-BE49-F238E27FC236}">
                <a16:creationId xmlns:a16="http://schemas.microsoft.com/office/drawing/2014/main" id="{A7B84DB4-DFAD-4ED9-A58B-58D4C27FCF3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cSld>
  <p:clrMapOvr>
    <a:masterClrMapping/>
  </p:clrMapOvr>
  <p:transition spd="med" advTm="1689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49"/>
                                        </p:tgtEl>
                                        <p:attrNameLst>
                                          <p:attrName>style.visibility</p:attrName>
                                        </p:attrNameLst>
                                      </p:cBhvr>
                                      <p:to>
                                        <p:strVal val="visible"/>
                                      </p:to>
                                    </p:set>
                                    <p:animEffect transition="in" filter="fade">
                                      <p:cBhvr>
                                        <p:cTn id="11" dur="1000"/>
                                        <p:tgtEl>
                                          <p:spTgt spid="549"/>
                                        </p:tgtEl>
                                      </p:cBhvr>
                                    </p:animEffect>
                                  </p:childTnLst>
                                </p:cTn>
                              </p:par>
                              <p:par>
                                <p:cTn id="12" presetID="10" presetClass="entr" presetSubtype="0" fill="hold" nodeType="withEffect">
                                  <p:stCondLst>
                                    <p:cond delay="0"/>
                                  </p:stCondLst>
                                  <p:childTnLst>
                                    <p:set>
                                      <p:cBhvr>
                                        <p:cTn id="13" dur="1" fill="hold">
                                          <p:stCondLst>
                                            <p:cond delay="0"/>
                                          </p:stCondLst>
                                        </p:cTn>
                                        <p:tgtEl>
                                          <p:spTgt spid="550"/>
                                        </p:tgtEl>
                                        <p:attrNameLst>
                                          <p:attrName>style.visibility</p:attrName>
                                        </p:attrNameLst>
                                      </p:cBhvr>
                                      <p:to>
                                        <p:strVal val="visible"/>
                                      </p:to>
                                    </p:set>
                                    <p:animEffect transition="in" filter="fade">
                                      <p:cBhvr>
                                        <p:cTn id="14" dur="1000"/>
                                        <p:tgtEl>
                                          <p:spTgt spid="55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47"/>
                                        </p:tgtEl>
                                        <p:attrNameLst>
                                          <p:attrName>style.visibility</p:attrName>
                                        </p:attrNameLst>
                                      </p:cBhvr>
                                      <p:to>
                                        <p:strVal val="visible"/>
                                      </p:to>
                                    </p:set>
                                    <p:animEffect transition="in" filter="fade">
                                      <p:cBhvr>
                                        <p:cTn id="19" dur="1000"/>
                                        <p:tgtEl>
                                          <p:spTgt spid="547"/>
                                        </p:tgtEl>
                                      </p:cBhvr>
                                    </p:animEffect>
                                  </p:childTnLst>
                                </p:cTn>
                              </p:par>
                              <p:par>
                                <p:cTn id="20" presetID="10" presetClass="entr" presetSubtype="0" fill="hold" nodeType="withEffect">
                                  <p:stCondLst>
                                    <p:cond delay="0"/>
                                  </p:stCondLst>
                                  <p:childTnLst>
                                    <p:set>
                                      <p:cBhvr>
                                        <p:cTn id="21" dur="1" fill="hold">
                                          <p:stCondLst>
                                            <p:cond delay="0"/>
                                          </p:stCondLst>
                                        </p:cTn>
                                        <p:tgtEl>
                                          <p:spTgt spid="551"/>
                                        </p:tgtEl>
                                        <p:attrNameLst>
                                          <p:attrName>style.visibility</p:attrName>
                                        </p:attrNameLst>
                                      </p:cBhvr>
                                      <p:to>
                                        <p:strVal val="visible"/>
                                      </p:to>
                                    </p:set>
                                    <p:animEffect transition="in" filter="fade">
                                      <p:cBhvr>
                                        <p:cTn id="22" dur="1000"/>
                                        <p:tgtEl>
                                          <p:spTgt spid="5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8"/>
                                        </p:tgtEl>
                                        <p:attrNameLst>
                                          <p:attrName>style.visibility</p:attrName>
                                        </p:attrNameLst>
                                      </p:cBhvr>
                                      <p:to>
                                        <p:strVal val="visible"/>
                                      </p:to>
                                    </p:set>
                                    <p:animEffect transition="in" filter="fade">
                                      <p:cBhvr>
                                        <p:cTn id="27" dur="1000"/>
                                        <p:tgtEl>
                                          <p:spTgt spid="548"/>
                                        </p:tgtEl>
                                      </p:cBhvr>
                                    </p:animEffect>
                                  </p:childTnLst>
                                </p:cTn>
                              </p:par>
                              <p:par>
                                <p:cTn id="28" presetID="10" presetClass="entr" presetSubtype="0" fill="hold" nodeType="withEffect">
                                  <p:stCondLst>
                                    <p:cond delay="0"/>
                                  </p:stCondLst>
                                  <p:childTnLst>
                                    <p:set>
                                      <p:cBhvr>
                                        <p:cTn id="29" dur="1" fill="hold">
                                          <p:stCondLst>
                                            <p:cond delay="0"/>
                                          </p:stCondLst>
                                        </p:cTn>
                                        <p:tgtEl>
                                          <p:spTgt spid="552"/>
                                        </p:tgtEl>
                                        <p:attrNameLst>
                                          <p:attrName>style.visibility</p:attrName>
                                        </p:attrNameLst>
                                      </p:cBhvr>
                                      <p:to>
                                        <p:strVal val="visible"/>
                                      </p:to>
                                    </p:set>
                                    <p:animEffect transition="in" filter="fade">
                                      <p:cBhvr>
                                        <p:cTn id="30" dur="10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28"/>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Problem Definition:</a:t>
            </a:r>
            <a:endParaRPr sz="3700"/>
          </a:p>
        </p:txBody>
      </p:sp>
      <p:sp>
        <p:nvSpPr>
          <p:cNvPr id="578" name="Google Shape;578;p28"/>
          <p:cNvSpPr txBox="1"/>
          <p:nvPr/>
        </p:nvSpPr>
        <p:spPr>
          <a:xfrm>
            <a:off x="618825" y="1050900"/>
            <a:ext cx="5583000" cy="38481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lt2"/>
              </a:buClr>
              <a:buSzPts val="1500"/>
              <a:buFont typeface="Maven Pro"/>
              <a:buChar char="●"/>
            </a:pPr>
            <a:r>
              <a:rPr lang="en" sz="1500" u="sng">
                <a:solidFill>
                  <a:schemeClr val="lt2"/>
                </a:solidFill>
                <a:latin typeface="Maven Pro"/>
                <a:ea typeface="Maven Pro"/>
                <a:cs typeface="Maven Pro"/>
                <a:sym typeface="Maven Pro"/>
              </a:rPr>
              <a:t>Main Problem:</a:t>
            </a:r>
            <a:endParaRPr sz="1500" u="sng">
              <a:solidFill>
                <a:schemeClr val="lt2"/>
              </a:solidFill>
              <a:latin typeface="Maven Pro"/>
              <a:ea typeface="Maven Pro"/>
              <a:cs typeface="Maven Pro"/>
              <a:sym typeface="Maven Pro"/>
            </a:endParaRPr>
          </a:p>
          <a:p>
            <a:pPr marL="914400" lvl="1" indent="-323850" algn="l" rtl="0">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3 Types of Score Range - Low/Medium/High</a:t>
            </a:r>
            <a:endParaRPr sz="1500">
              <a:solidFill>
                <a:schemeClr val="lt1"/>
              </a:solidFill>
              <a:latin typeface="Maven Pro"/>
              <a:ea typeface="Maven Pro"/>
              <a:cs typeface="Maven Pro"/>
              <a:sym typeface="Maven Pro"/>
            </a:endParaRPr>
          </a:p>
          <a:p>
            <a:pPr marL="914400" lvl="1" indent="-323850" algn="l" rtl="0">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Students are placed into one of these scores</a:t>
            </a:r>
            <a:endParaRPr sz="1500">
              <a:solidFill>
                <a:schemeClr val="lt1"/>
              </a:solidFill>
              <a:latin typeface="Maven Pro"/>
              <a:ea typeface="Maven Pro"/>
              <a:cs typeface="Maven Pro"/>
              <a:sym typeface="Maven Pro"/>
            </a:endParaRPr>
          </a:p>
          <a:p>
            <a:pPr marL="914400" lvl="1" indent="-323850" algn="l" rtl="0">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Multi-Classification Problem</a:t>
            </a:r>
            <a:endParaRPr sz="1500">
              <a:solidFill>
                <a:schemeClr val="lt1"/>
              </a:solidFill>
              <a:latin typeface="Maven Pro"/>
              <a:ea typeface="Maven Pro"/>
              <a:cs typeface="Maven Pro"/>
              <a:sym typeface="Maven Pro"/>
            </a:endParaRPr>
          </a:p>
          <a:p>
            <a:pPr marL="457200" lvl="0" indent="0" algn="l" rtl="0">
              <a:spcBef>
                <a:spcPts val="0"/>
              </a:spcBef>
              <a:spcAft>
                <a:spcPts val="0"/>
              </a:spcAft>
              <a:buNone/>
            </a:pPr>
            <a:r>
              <a:rPr lang="en" sz="1500">
                <a:solidFill>
                  <a:schemeClr val="lt1"/>
                </a:solidFill>
                <a:latin typeface="Maven Pro"/>
                <a:ea typeface="Maven Pro"/>
                <a:cs typeface="Maven Pro"/>
                <a:sym typeface="Maven Pro"/>
              </a:rPr>
              <a:t>		    </a:t>
            </a:r>
            <a:endParaRPr sz="1500">
              <a:solidFill>
                <a:schemeClr val="lt1"/>
              </a:solidFill>
              <a:latin typeface="Maven Pro"/>
              <a:ea typeface="Maven Pro"/>
              <a:cs typeface="Maven Pro"/>
              <a:sym typeface="Maven Pro"/>
            </a:endParaRPr>
          </a:p>
          <a:p>
            <a:pPr marL="457200" lvl="0" indent="-323850" algn="l" rtl="0">
              <a:spcBef>
                <a:spcPts val="0"/>
              </a:spcBef>
              <a:spcAft>
                <a:spcPts val="0"/>
              </a:spcAft>
              <a:buClr>
                <a:schemeClr val="lt2"/>
              </a:buClr>
              <a:buSzPts val="1500"/>
              <a:buFont typeface="Maven Pro"/>
              <a:buChar char="●"/>
            </a:pPr>
            <a:r>
              <a:rPr lang="en" sz="1500" u="sng">
                <a:solidFill>
                  <a:schemeClr val="lt2"/>
                </a:solidFill>
                <a:latin typeface="Maven Pro"/>
                <a:ea typeface="Maven Pro"/>
                <a:cs typeface="Maven Pro"/>
                <a:sym typeface="Maven Pro"/>
              </a:rPr>
              <a:t>Sub-problem 1:</a:t>
            </a:r>
            <a:endParaRPr sz="1500" u="sng">
              <a:solidFill>
                <a:schemeClr val="lt2"/>
              </a:solidFill>
              <a:latin typeface="Maven Pro"/>
              <a:ea typeface="Maven Pro"/>
              <a:cs typeface="Maven Pro"/>
              <a:sym typeface="Maven Pro"/>
            </a:endParaRPr>
          </a:p>
          <a:p>
            <a:pPr marL="914400" lvl="1" indent="-323850" algn="l" rtl="0">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Use of classification machine learning models</a:t>
            </a:r>
            <a:endParaRPr sz="1500">
              <a:solidFill>
                <a:schemeClr val="lt1"/>
              </a:solidFill>
              <a:latin typeface="Maven Pro"/>
              <a:ea typeface="Maven Pro"/>
              <a:cs typeface="Maven Pro"/>
              <a:sym typeface="Maven Pro"/>
            </a:endParaRPr>
          </a:p>
          <a:p>
            <a:pPr marL="914400" lvl="1" indent="-323850" algn="l" rtl="0">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Which model performs the best</a:t>
            </a:r>
            <a:endParaRPr sz="1500">
              <a:solidFill>
                <a:schemeClr val="lt1"/>
              </a:solidFill>
              <a:latin typeface="Maven Pro"/>
              <a:ea typeface="Maven Pro"/>
              <a:cs typeface="Maven Pro"/>
              <a:sym typeface="Maven Pro"/>
            </a:endParaRPr>
          </a:p>
          <a:p>
            <a:pPr marL="914400" lvl="1" indent="-323850" algn="l" rtl="0">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Classification Accuracy</a:t>
            </a:r>
            <a:endParaRPr sz="1500">
              <a:solidFill>
                <a:schemeClr val="lt1"/>
              </a:solidFill>
              <a:latin typeface="Maven Pro"/>
              <a:ea typeface="Maven Pro"/>
              <a:cs typeface="Maven Pro"/>
              <a:sym typeface="Maven Pro"/>
            </a:endParaRPr>
          </a:p>
          <a:p>
            <a:pPr marL="0" lvl="0" indent="0" algn="l" rtl="0">
              <a:spcBef>
                <a:spcPts val="0"/>
              </a:spcBef>
              <a:spcAft>
                <a:spcPts val="0"/>
              </a:spcAft>
              <a:buNone/>
            </a:pPr>
            <a:endParaRPr sz="1500">
              <a:solidFill>
                <a:schemeClr val="lt1"/>
              </a:solidFill>
              <a:latin typeface="Maven Pro"/>
              <a:ea typeface="Maven Pro"/>
              <a:cs typeface="Maven Pro"/>
              <a:sym typeface="Maven Pro"/>
            </a:endParaRPr>
          </a:p>
          <a:p>
            <a:pPr marL="457200" lvl="0" indent="-323850" algn="l" rtl="0">
              <a:spcBef>
                <a:spcPts val="0"/>
              </a:spcBef>
              <a:spcAft>
                <a:spcPts val="0"/>
              </a:spcAft>
              <a:buClr>
                <a:schemeClr val="lt2"/>
              </a:buClr>
              <a:buSzPts val="1500"/>
              <a:buFont typeface="Maven Pro"/>
              <a:buChar char="●"/>
            </a:pPr>
            <a:r>
              <a:rPr lang="en" sz="1500" u="sng">
                <a:solidFill>
                  <a:schemeClr val="lt2"/>
                </a:solidFill>
                <a:latin typeface="Maven Pro"/>
                <a:ea typeface="Maven Pro"/>
                <a:cs typeface="Maven Pro"/>
                <a:sym typeface="Maven Pro"/>
              </a:rPr>
              <a:t>Sub-problem 2:</a:t>
            </a:r>
            <a:endParaRPr sz="1500" u="sng">
              <a:solidFill>
                <a:schemeClr val="lt2"/>
              </a:solidFill>
              <a:latin typeface="Maven Pro"/>
              <a:ea typeface="Maven Pro"/>
              <a:cs typeface="Maven Pro"/>
              <a:sym typeface="Maven Pro"/>
            </a:endParaRPr>
          </a:p>
          <a:p>
            <a:pPr marL="914400" lvl="1" indent="-323850" algn="l" rtl="0">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Which predictor impacts the response variable the most</a:t>
            </a:r>
            <a:endParaRPr sz="1500">
              <a:solidFill>
                <a:schemeClr val="lt1"/>
              </a:solidFill>
              <a:latin typeface="Maven Pro"/>
              <a:ea typeface="Maven Pro"/>
              <a:cs typeface="Maven Pro"/>
              <a:sym typeface="Maven Pro"/>
            </a:endParaRPr>
          </a:p>
          <a:p>
            <a:pPr marL="914400" lvl="1" indent="-323850" algn="l" rtl="0">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That predictor variable is the most impactful one</a:t>
            </a:r>
            <a:endParaRPr sz="1500">
              <a:solidFill>
                <a:schemeClr val="lt1"/>
              </a:solidFill>
              <a:latin typeface="Maven Pro"/>
              <a:ea typeface="Maven Pro"/>
              <a:cs typeface="Maven Pro"/>
              <a:sym typeface="Maven Pro"/>
            </a:endParaRPr>
          </a:p>
          <a:p>
            <a:pPr marL="914400" lvl="0" indent="0" algn="l" rtl="0">
              <a:spcBef>
                <a:spcPts val="0"/>
              </a:spcBef>
              <a:spcAft>
                <a:spcPts val="0"/>
              </a:spcAft>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p:txBody>
      </p:sp>
      <p:pic>
        <p:nvPicPr>
          <p:cNvPr id="5" name="Audio 4">
            <a:hlinkClick r:id="" action="ppaction://media"/>
            <a:extLst>
              <a:ext uri="{FF2B5EF4-FFF2-40B4-BE49-F238E27FC236}">
                <a16:creationId xmlns:a16="http://schemas.microsoft.com/office/drawing/2014/main" id="{FE5D5342-F8FC-46D7-9842-D43307B3710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cSld>
  <p:clrMapOvr>
    <a:masterClrMapping/>
  </p:clrMapOvr>
  <p:transition spd="med" advTm="19909">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78"/>
                                        </p:tgtEl>
                                        <p:attrNameLst>
                                          <p:attrName>style.visibility</p:attrName>
                                        </p:attrNameLst>
                                      </p:cBhvr>
                                      <p:to>
                                        <p:strVal val="visible"/>
                                      </p:to>
                                    </p:set>
                                    <p:animEffect transition="in" filter="fade">
                                      <p:cBhvr>
                                        <p:cTn id="11" dur="1000"/>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29"/>
          <p:cNvSpPr txBox="1">
            <a:spLocks noGrp="1"/>
          </p:cNvSpPr>
          <p:nvPr>
            <p:ph type="ctrTitle" idx="8"/>
          </p:nvPr>
        </p:nvSpPr>
        <p:spPr>
          <a:xfrm>
            <a:off x="618825" y="345050"/>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Dataset chosen:</a:t>
            </a:r>
            <a:endParaRPr sz="3700"/>
          </a:p>
        </p:txBody>
      </p:sp>
      <p:pic>
        <p:nvPicPr>
          <p:cNvPr id="584" name="Google Shape;584;p29"/>
          <p:cNvPicPr preferRelativeResize="0"/>
          <p:nvPr/>
        </p:nvPicPr>
        <p:blipFill>
          <a:blip r:embed="rId6">
            <a:alphaModFix/>
          </a:blip>
          <a:stretch>
            <a:fillRect/>
          </a:stretch>
        </p:blipFill>
        <p:spPr>
          <a:xfrm>
            <a:off x="152400" y="2083575"/>
            <a:ext cx="8839201" cy="2553250"/>
          </a:xfrm>
          <a:prstGeom prst="rect">
            <a:avLst/>
          </a:prstGeom>
          <a:noFill/>
          <a:ln>
            <a:noFill/>
          </a:ln>
        </p:spPr>
      </p:pic>
      <p:sp>
        <p:nvSpPr>
          <p:cNvPr id="585" name="Google Shape;585;p29"/>
          <p:cNvSpPr txBox="1"/>
          <p:nvPr/>
        </p:nvSpPr>
        <p:spPr>
          <a:xfrm>
            <a:off x="618825" y="979863"/>
            <a:ext cx="55905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‘Student’s Academic Performance Dataset’</a:t>
            </a:r>
            <a:endParaRPr>
              <a:solidFill>
                <a:schemeClr val="lt1"/>
              </a:solidFill>
              <a:latin typeface="Maven Pro"/>
              <a:ea typeface="Maven Pro"/>
              <a:cs typeface="Maven Pro"/>
              <a:sym typeface="Maven Pro"/>
            </a:endParaRPr>
          </a:p>
          <a:p>
            <a:pPr marL="457200" lvl="0" indent="-317500" algn="l" rtl="0">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Dataset is obtained from Kaggle.</a:t>
            </a:r>
            <a:endParaRPr>
              <a:solidFill>
                <a:schemeClr val="lt1"/>
              </a:solidFill>
              <a:latin typeface="Maven Pro"/>
              <a:ea typeface="Maven Pro"/>
              <a:cs typeface="Maven Pro"/>
              <a:sym typeface="Maven Pro"/>
            </a:endParaRPr>
          </a:p>
          <a:p>
            <a:pPr marL="457200" lvl="0" indent="-317500" algn="l" rtl="0">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https://www.kaggle.com/datasets/aljarah/xAPI-Edu-Data</a:t>
            </a:r>
            <a:endParaRPr>
              <a:solidFill>
                <a:schemeClr val="lt1"/>
              </a:solidFill>
              <a:latin typeface="Maven Pro"/>
              <a:ea typeface="Maven Pro"/>
              <a:cs typeface="Maven Pro"/>
              <a:sym typeface="Maven Pro"/>
            </a:endParaRPr>
          </a:p>
        </p:txBody>
      </p:sp>
      <p:pic>
        <p:nvPicPr>
          <p:cNvPr id="3" name="Audio 2">
            <a:hlinkClick r:id="" action="ppaction://media"/>
            <a:extLst>
              <a:ext uri="{FF2B5EF4-FFF2-40B4-BE49-F238E27FC236}">
                <a16:creationId xmlns:a16="http://schemas.microsoft.com/office/drawing/2014/main" id="{B1E3D01A-496B-4948-A0B3-BD2C91EE275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4440238"/>
            <a:ext cx="487362" cy="487362"/>
          </a:xfrm>
          <a:prstGeom prst="rect">
            <a:avLst/>
          </a:prstGeom>
        </p:spPr>
      </p:pic>
    </p:spTree>
    <p:custDataLst>
      <p:tags r:id="rId1"/>
    </p:custDataLst>
  </p:cSld>
  <p:clrMapOvr>
    <a:masterClrMapping/>
  </p:clrMapOvr>
  <p:transition spd="med" advTm="648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85"/>
                                        </p:tgtEl>
                                        <p:attrNameLst>
                                          <p:attrName>style.visibility</p:attrName>
                                        </p:attrNameLst>
                                      </p:cBhvr>
                                      <p:to>
                                        <p:strVal val="visible"/>
                                      </p:to>
                                    </p:set>
                                    <p:animEffect transition="in" filter="fade">
                                      <p:cBhvr>
                                        <p:cTn id="11" dur="1000"/>
                                        <p:tgtEl>
                                          <p:spTgt spid="58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84"/>
                                        </p:tgtEl>
                                        <p:attrNameLst>
                                          <p:attrName>style.visibility</p:attrName>
                                        </p:attrNameLst>
                                      </p:cBhvr>
                                      <p:to>
                                        <p:strVal val="visible"/>
                                      </p:to>
                                    </p:set>
                                    <p:animEffect transition="in" filter="fade">
                                      <p:cBhvr>
                                        <p:cTn id="16" dur="1000"/>
                                        <p:tgtEl>
                                          <p:spTgt spid="58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Data Preparation:</a:t>
            </a:r>
            <a:endParaRPr sz="3700"/>
          </a:p>
        </p:txBody>
      </p:sp>
      <p:pic>
        <p:nvPicPr>
          <p:cNvPr id="591" name="Google Shape;591;p30"/>
          <p:cNvPicPr preferRelativeResize="0"/>
          <p:nvPr/>
        </p:nvPicPr>
        <p:blipFill>
          <a:blip r:embed="rId6">
            <a:alphaModFix/>
          </a:blip>
          <a:stretch>
            <a:fillRect/>
          </a:stretch>
        </p:blipFill>
        <p:spPr>
          <a:xfrm>
            <a:off x="278375" y="1867125"/>
            <a:ext cx="2264625" cy="2314275"/>
          </a:xfrm>
          <a:prstGeom prst="rect">
            <a:avLst/>
          </a:prstGeom>
          <a:noFill/>
          <a:ln>
            <a:noFill/>
          </a:ln>
        </p:spPr>
      </p:pic>
      <p:pic>
        <p:nvPicPr>
          <p:cNvPr id="592" name="Google Shape;592;p30"/>
          <p:cNvPicPr preferRelativeResize="0"/>
          <p:nvPr/>
        </p:nvPicPr>
        <p:blipFill>
          <a:blip r:embed="rId7">
            <a:alphaModFix/>
          </a:blip>
          <a:stretch>
            <a:fillRect/>
          </a:stretch>
        </p:blipFill>
        <p:spPr>
          <a:xfrm>
            <a:off x="2940563" y="1867116"/>
            <a:ext cx="1798200" cy="3108860"/>
          </a:xfrm>
          <a:prstGeom prst="rect">
            <a:avLst/>
          </a:prstGeom>
          <a:noFill/>
          <a:ln>
            <a:noFill/>
          </a:ln>
        </p:spPr>
      </p:pic>
      <p:pic>
        <p:nvPicPr>
          <p:cNvPr id="593" name="Google Shape;593;p30"/>
          <p:cNvPicPr preferRelativeResize="0"/>
          <p:nvPr/>
        </p:nvPicPr>
        <p:blipFill>
          <a:blip r:embed="rId8">
            <a:alphaModFix/>
          </a:blip>
          <a:stretch>
            <a:fillRect/>
          </a:stretch>
        </p:blipFill>
        <p:spPr>
          <a:xfrm>
            <a:off x="5046300" y="1867125"/>
            <a:ext cx="4012176" cy="1996050"/>
          </a:xfrm>
          <a:prstGeom prst="rect">
            <a:avLst/>
          </a:prstGeom>
          <a:noFill/>
          <a:ln>
            <a:noFill/>
          </a:ln>
        </p:spPr>
      </p:pic>
      <p:sp>
        <p:nvSpPr>
          <p:cNvPr id="594" name="Google Shape;594;p30"/>
          <p:cNvSpPr txBox="1"/>
          <p:nvPr/>
        </p:nvSpPr>
        <p:spPr>
          <a:xfrm>
            <a:off x="116725" y="1251525"/>
            <a:ext cx="23955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Checking and Removing Duplicates</a:t>
            </a:r>
            <a:endParaRPr>
              <a:solidFill>
                <a:schemeClr val="lt1"/>
              </a:solidFill>
              <a:latin typeface="Maven Pro"/>
              <a:ea typeface="Maven Pro"/>
              <a:cs typeface="Maven Pro"/>
              <a:sym typeface="Maven Pro"/>
            </a:endParaRPr>
          </a:p>
        </p:txBody>
      </p:sp>
      <p:sp>
        <p:nvSpPr>
          <p:cNvPr id="595" name="Google Shape;595;p30"/>
          <p:cNvSpPr txBox="1"/>
          <p:nvPr/>
        </p:nvSpPr>
        <p:spPr>
          <a:xfrm>
            <a:off x="2772400" y="1251525"/>
            <a:ext cx="20445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Checking Missing Values</a:t>
            </a:r>
            <a:endParaRPr>
              <a:solidFill>
                <a:schemeClr val="lt1"/>
              </a:solidFill>
              <a:latin typeface="Maven Pro"/>
              <a:ea typeface="Maven Pro"/>
              <a:cs typeface="Maven Pro"/>
              <a:sym typeface="Maven Pro"/>
            </a:endParaRPr>
          </a:p>
        </p:txBody>
      </p:sp>
      <p:sp>
        <p:nvSpPr>
          <p:cNvPr id="596" name="Google Shape;596;p30"/>
          <p:cNvSpPr txBox="1"/>
          <p:nvPr/>
        </p:nvSpPr>
        <p:spPr>
          <a:xfrm>
            <a:off x="5077075" y="1251525"/>
            <a:ext cx="39450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Rename attributes that have random capitalisations</a:t>
            </a:r>
            <a:endParaRPr>
              <a:solidFill>
                <a:schemeClr val="lt1"/>
              </a:solidFill>
              <a:latin typeface="Maven Pro"/>
              <a:ea typeface="Maven Pro"/>
              <a:cs typeface="Maven Pro"/>
              <a:sym typeface="Maven Pro"/>
            </a:endParaRPr>
          </a:p>
        </p:txBody>
      </p:sp>
      <p:pic>
        <p:nvPicPr>
          <p:cNvPr id="2" name="Audio 1">
            <a:hlinkClick r:id="" action="ppaction://media"/>
            <a:extLst>
              <a:ext uri="{FF2B5EF4-FFF2-40B4-BE49-F238E27FC236}">
                <a16:creationId xmlns:a16="http://schemas.microsoft.com/office/drawing/2014/main" id="{33B5E7D9-F68D-497F-A8F1-B9C4E2C278A2}"/>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440738" y="4440238"/>
            <a:ext cx="487362" cy="487362"/>
          </a:xfrm>
          <a:prstGeom prst="rect">
            <a:avLst/>
          </a:prstGeom>
        </p:spPr>
      </p:pic>
    </p:spTree>
    <p:custDataLst>
      <p:tags r:id="rId1"/>
    </p:custDataLst>
  </p:cSld>
  <p:clrMapOvr>
    <a:masterClrMapping/>
  </p:clrMapOvr>
  <p:transition spd="med" advTm="1877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91"/>
                                        </p:tgtEl>
                                        <p:attrNameLst>
                                          <p:attrName>style.visibility</p:attrName>
                                        </p:attrNameLst>
                                      </p:cBhvr>
                                      <p:to>
                                        <p:strVal val="visible"/>
                                      </p:to>
                                    </p:set>
                                    <p:animEffect transition="in" filter="fade">
                                      <p:cBhvr>
                                        <p:cTn id="11" dur="1000"/>
                                        <p:tgtEl>
                                          <p:spTgt spid="591"/>
                                        </p:tgtEl>
                                      </p:cBhvr>
                                    </p:animEffect>
                                  </p:childTnLst>
                                </p:cTn>
                              </p:par>
                              <p:par>
                                <p:cTn id="12" presetID="10" presetClass="entr" presetSubtype="0" fill="hold" nodeType="withEffect">
                                  <p:stCondLst>
                                    <p:cond delay="0"/>
                                  </p:stCondLst>
                                  <p:childTnLst>
                                    <p:set>
                                      <p:cBhvr>
                                        <p:cTn id="13" dur="1" fill="hold">
                                          <p:stCondLst>
                                            <p:cond delay="0"/>
                                          </p:stCondLst>
                                        </p:cTn>
                                        <p:tgtEl>
                                          <p:spTgt spid="594"/>
                                        </p:tgtEl>
                                        <p:attrNameLst>
                                          <p:attrName>style.visibility</p:attrName>
                                        </p:attrNameLst>
                                      </p:cBhvr>
                                      <p:to>
                                        <p:strVal val="visible"/>
                                      </p:to>
                                    </p:set>
                                    <p:animEffect transition="in" filter="fade">
                                      <p:cBhvr>
                                        <p:cTn id="14" dur="1000"/>
                                        <p:tgtEl>
                                          <p:spTgt spid="59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92"/>
                                        </p:tgtEl>
                                        <p:attrNameLst>
                                          <p:attrName>style.visibility</p:attrName>
                                        </p:attrNameLst>
                                      </p:cBhvr>
                                      <p:to>
                                        <p:strVal val="visible"/>
                                      </p:to>
                                    </p:set>
                                    <p:animEffect transition="in" filter="fade">
                                      <p:cBhvr>
                                        <p:cTn id="19" dur="1000"/>
                                        <p:tgtEl>
                                          <p:spTgt spid="592"/>
                                        </p:tgtEl>
                                      </p:cBhvr>
                                    </p:animEffect>
                                  </p:childTnLst>
                                </p:cTn>
                              </p:par>
                              <p:par>
                                <p:cTn id="20" presetID="10" presetClass="entr" presetSubtype="0" fill="hold" nodeType="withEffect">
                                  <p:stCondLst>
                                    <p:cond delay="0"/>
                                  </p:stCondLst>
                                  <p:childTnLst>
                                    <p:set>
                                      <p:cBhvr>
                                        <p:cTn id="21" dur="1" fill="hold">
                                          <p:stCondLst>
                                            <p:cond delay="0"/>
                                          </p:stCondLst>
                                        </p:cTn>
                                        <p:tgtEl>
                                          <p:spTgt spid="595"/>
                                        </p:tgtEl>
                                        <p:attrNameLst>
                                          <p:attrName>style.visibility</p:attrName>
                                        </p:attrNameLst>
                                      </p:cBhvr>
                                      <p:to>
                                        <p:strVal val="visible"/>
                                      </p:to>
                                    </p:set>
                                    <p:animEffect transition="in" filter="fade">
                                      <p:cBhvr>
                                        <p:cTn id="22" dur="1000"/>
                                        <p:tgtEl>
                                          <p:spTgt spid="59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3"/>
                                        </p:tgtEl>
                                        <p:attrNameLst>
                                          <p:attrName>style.visibility</p:attrName>
                                        </p:attrNameLst>
                                      </p:cBhvr>
                                      <p:to>
                                        <p:strVal val="visible"/>
                                      </p:to>
                                    </p:set>
                                    <p:animEffect transition="in" filter="fade">
                                      <p:cBhvr>
                                        <p:cTn id="27" dur="1000"/>
                                        <p:tgtEl>
                                          <p:spTgt spid="593"/>
                                        </p:tgtEl>
                                      </p:cBhvr>
                                    </p:animEffect>
                                  </p:childTnLst>
                                </p:cTn>
                              </p:par>
                              <p:par>
                                <p:cTn id="28" presetID="10" presetClass="entr" presetSubtype="0" fill="hold" nodeType="withEffect">
                                  <p:stCondLst>
                                    <p:cond delay="0"/>
                                  </p:stCondLst>
                                  <p:childTnLst>
                                    <p:set>
                                      <p:cBhvr>
                                        <p:cTn id="29" dur="1" fill="hold">
                                          <p:stCondLst>
                                            <p:cond delay="0"/>
                                          </p:stCondLst>
                                        </p:cTn>
                                        <p:tgtEl>
                                          <p:spTgt spid="596"/>
                                        </p:tgtEl>
                                        <p:attrNameLst>
                                          <p:attrName>style.visibility</p:attrName>
                                        </p:attrNameLst>
                                      </p:cBhvr>
                                      <p:to>
                                        <p:strVal val="visible"/>
                                      </p:to>
                                    </p:set>
                                    <p:animEffect transition="in" filter="fade">
                                      <p:cBhvr>
                                        <p:cTn id="30" dur="1000"/>
                                        <p:tgtEl>
                                          <p:spTgt spid="59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31"/>
          <p:cNvSpPr txBox="1">
            <a:spLocks noGrp="1"/>
          </p:cNvSpPr>
          <p:nvPr>
            <p:ph type="ctrTitle"/>
          </p:nvPr>
        </p:nvSpPr>
        <p:spPr>
          <a:xfrm>
            <a:off x="1832375" y="1538275"/>
            <a:ext cx="3443100" cy="174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Exploratory Data Analysis</a:t>
            </a:r>
            <a:endParaRPr/>
          </a:p>
        </p:txBody>
      </p:sp>
      <p:sp>
        <p:nvSpPr>
          <p:cNvPr id="602" name="Google Shape;602;p31"/>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02</a:t>
            </a:r>
            <a:endParaRPr>
              <a:solidFill>
                <a:schemeClr val="dk2"/>
              </a:solidFill>
            </a:endParaRPr>
          </a:p>
        </p:txBody>
      </p:sp>
      <p:sp>
        <p:nvSpPr>
          <p:cNvPr id="604" name="Google Shape;604;p31"/>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 name="Google Shape;606;p31"/>
          <p:cNvCxnSpPr>
            <a:stCxn id="602"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pic>
        <p:nvPicPr>
          <p:cNvPr id="2" name="Audio 1">
            <a:hlinkClick r:id="" action="ppaction://media"/>
            <a:extLst>
              <a:ext uri="{FF2B5EF4-FFF2-40B4-BE49-F238E27FC236}">
                <a16:creationId xmlns:a16="http://schemas.microsoft.com/office/drawing/2014/main" id="{1330FDC6-0A40-40DD-A4E9-D4F47CB9E6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65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9|6.1|3.1"/>
</p:tagLst>
</file>

<file path=ppt/tags/tag10.xml><?xml version="1.0" encoding="utf-8"?>
<p:tagLst xmlns:a="http://schemas.openxmlformats.org/drawingml/2006/main" xmlns:r="http://schemas.openxmlformats.org/officeDocument/2006/relationships" xmlns:p="http://schemas.openxmlformats.org/presentationml/2006/main">
  <p:tag name="TIMING" val="|0.4"/>
</p:tagLst>
</file>

<file path=ppt/tags/tag11.xml><?xml version="1.0" encoding="utf-8"?>
<p:tagLst xmlns:a="http://schemas.openxmlformats.org/drawingml/2006/main" xmlns:r="http://schemas.openxmlformats.org/officeDocument/2006/relationships" xmlns:p="http://schemas.openxmlformats.org/presentationml/2006/main">
  <p:tag name="TIMING" val="|0.4|1.1"/>
</p:tagLst>
</file>

<file path=ppt/tags/tag12.xml><?xml version="1.0" encoding="utf-8"?>
<p:tagLst xmlns:a="http://schemas.openxmlformats.org/drawingml/2006/main" xmlns:r="http://schemas.openxmlformats.org/officeDocument/2006/relationships" xmlns:p="http://schemas.openxmlformats.org/presentationml/2006/main">
  <p:tag name="TIMING" val="|0.6"/>
</p:tagLst>
</file>

<file path=ppt/tags/tag13.xml><?xml version="1.0" encoding="utf-8"?>
<p:tagLst xmlns:a="http://schemas.openxmlformats.org/drawingml/2006/main" xmlns:r="http://schemas.openxmlformats.org/officeDocument/2006/relationships" xmlns:p="http://schemas.openxmlformats.org/presentationml/2006/main">
  <p:tag name="TIMING" val="|0.9|1.8|5.9|2.4|1.3"/>
</p:tagLst>
</file>

<file path=ppt/tags/tag14.xml><?xml version="1.0" encoding="utf-8"?>
<p:tagLst xmlns:a="http://schemas.openxmlformats.org/drawingml/2006/main" xmlns:r="http://schemas.openxmlformats.org/officeDocument/2006/relationships" xmlns:p="http://schemas.openxmlformats.org/presentationml/2006/main">
  <p:tag name="TIMING" val="|0.5"/>
</p:tagLst>
</file>

<file path=ppt/tags/tag15.xml><?xml version="1.0" encoding="utf-8"?>
<p:tagLst xmlns:a="http://schemas.openxmlformats.org/drawingml/2006/main" xmlns:r="http://schemas.openxmlformats.org/officeDocument/2006/relationships" xmlns:p="http://schemas.openxmlformats.org/presentationml/2006/main">
  <p:tag name="TIMING" val="|0.5|1|0.6|0.8"/>
</p:tagLst>
</file>

<file path=ppt/tags/tag16.xml><?xml version="1.0" encoding="utf-8"?>
<p:tagLst xmlns:a="http://schemas.openxmlformats.org/drawingml/2006/main" xmlns:r="http://schemas.openxmlformats.org/officeDocument/2006/relationships" xmlns:p="http://schemas.openxmlformats.org/presentationml/2006/main">
  <p:tag name="TIMING" val="|0.5|0.9"/>
</p:tagLst>
</file>

<file path=ppt/tags/tag2.xml><?xml version="1.0" encoding="utf-8"?>
<p:tagLst xmlns:a="http://schemas.openxmlformats.org/drawingml/2006/main" xmlns:r="http://schemas.openxmlformats.org/officeDocument/2006/relationships" xmlns:p="http://schemas.openxmlformats.org/presentationml/2006/main">
  <p:tag name="TIMING" val="|0.5|6.2|5.9"/>
</p:tagLst>
</file>

<file path=ppt/tags/tag3.xml><?xml version="1.0" encoding="utf-8"?>
<p:tagLst xmlns:a="http://schemas.openxmlformats.org/drawingml/2006/main" xmlns:r="http://schemas.openxmlformats.org/officeDocument/2006/relationships" xmlns:p="http://schemas.openxmlformats.org/presentationml/2006/main">
  <p:tag name="TIMING" val="|1.4"/>
</p:tagLst>
</file>

<file path=ppt/tags/tag4.xml><?xml version="1.0" encoding="utf-8"?>
<p:tagLst xmlns:a="http://schemas.openxmlformats.org/drawingml/2006/main" xmlns:r="http://schemas.openxmlformats.org/officeDocument/2006/relationships" xmlns:p="http://schemas.openxmlformats.org/presentationml/2006/main">
  <p:tag name="TIMING" val="|1.1|1.6"/>
</p:tagLst>
</file>

<file path=ppt/tags/tag5.xml><?xml version="1.0" encoding="utf-8"?>
<p:tagLst xmlns:a="http://schemas.openxmlformats.org/drawingml/2006/main" xmlns:r="http://schemas.openxmlformats.org/officeDocument/2006/relationships" xmlns:p="http://schemas.openxmlformats.org/presentationml/2006/main">
  <p:tag name="TIMING" val="|0.9|11.1|3.3"/>
</p:tagLst>
</file>

<file path=ppt/tags/tag6.xml><?xml version="1.0" encoding="utf-8"?>
<p:tagLst xmlns:a="http://schemas.openxmlformats.org/drawingml/2006/main" xmlns:r="http://schemas.openxmlformats.org/officeDocument/2006/relationships" xmlns:p="http://schemas.openxmlformats.org/presentationml/2006/main">
  <p:tag name="TIMING" val="|0.2|3.6"/>
</p:tagLst>
</file>

<file path=ppt/tags/tag7.xml><?xml version="1.0" encoding="utf-8"?>
<p:tagLst xmlns:a="http://schemas.openxmlformats.org/drawingml/2006/main" xmlns:r="http://schemas.openxmlformats.org/officeDocument/2006/relationships" xmlns:p="http://schemas.openxmlformats.org/presentationml/2006/main">
  <p:tag name="TIMING" val="|0.3|2.9"/>
</p:tagLst>
</file>

<file path=ppt/tags/tag8.xml><?xml version="1.0" encoding="utf-8"?>
<p:tagLst xmlns:a="http://schemas.openxmlformats.org/drawingml/2006/main" xmlns:r="http://schemas.openxmlformats.org/officeDocument/2006/relationships" xmlns:p="http://schemas.openxmlformats.org/presentationml/2006/main">
  <p:tag name="TIMING" val="|0.4"/>
</p:tagLst>
</file>

<file path=ppt/tags/tag9.xml><?xml version="1.0" encoding="utf-8"?>
<p:tagLst xmlns:a="http://schemas.openxmlformats.org/drawingml/2006/main" xmlns:r="http://schemas.openxmlformats.org/officeDocument/2006/relationships" xmlns:p="http://schemas.openxmlformats.org/presentationml/2006/main">
  <p:tag name="TIMING" val="|2.6|1.6|0.7|9.3|0.5"/>
</p:tagLst>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2740</Words>
  <Application>Microsoft Office PowerPoint</Application>
  <PresentationFormat>On-screen Show (16:9)</PresentationFormat>
  <Paragraphs>291</Paragraphs>
  <Slides>46</Slides>
  <Notes>46</Notes>
  <HiddenSlides>0</HiddenSlides>
  <MMClips>46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Fira Sans Condensed Medium</vt:lpstr>
      <vt:lpstr>Advent Pro SemiBold</vt:lpstr>
      <vt:lpstr>Livvic Light</vt:lpstr>
      <vt:lpstr>Share Tech</vt:lpstr>
      <vt:lpstr>Maven Pro</vt:lpstr>
      <vt:lpstr>Fira Sans Extra Condensed Medium</vt:lpstr>
      <vt:lpstr>Nunito Light</vt:lpstr>
      <vt:lpstr>Data Science Consulting by Slidesgo</vt:lpstr>
      <vt:lpstr>SC1015 Project: Academic Performance Prediction</vt:lpstr>
      <vt:lpstr>Exploratory  Data Analysis</vt:lpstr>
      <vt:lpstr>01</vt:lpstr>
      <vt:lpstr>Motivation </vt:lpstr>
      <vt:lpstr>Problem Definition:</vt:lpstr>
      <vt:lpstr>Problem Definition:</vt:lpstr>
      <vt:lpstr>Dataset chosen:</vt:lpstr>
      <vt:lpstr>Data Preparation:</vt:lpstr>
      <vt:lpstr>Exploratory Data Analysis</vt:lpstr>
      <vt:lpstr>Dataset information:</vt:lpstr>
      <vt:lpstr>Response Variable: ‘ScoreRange’</vt:lpstr>
      <vt:lpstr>Demographic Predictor Variables</vt:lpstr>
      <vt:lpstr>Gender</vt:lpstr>
      <vt:lpstr>Gender </vt:lpstr>
      <vt:lpstr>Nationality</vt:lpstr>
      <vt:lpstr>Nationality</vt:lpstr>
      <vt:lpstr>Demographic Features Insights:</vt:lpstr>
      <vt:lpstr>Behavioral Predictor Variables</vt:lpstr>
      <vt:lpstr>Numerical Behavioral Predictors</vt:lpstr>
      <vt:lpstr>Further Analysis:</vt:lpstr>
      <vt:lpstr>StudentAbsenceDays:</vt:lpstr>
      <vt:lpstr>Behavioral Features Insights:</vt:lpstr>
      <vt:lpstr>Academic Predictor Variables</vt:lpstr>
      <vt:lpstr>Topic</vt:lpstr>
      <vt:lpstr>Semester</vt:lpstr>
      <vt:lpstr>Academic Features Insights:</vt:lpstr>
      <vt:lpstr>Parental Predictor Variables</vt:lpstr>
      <vt:lpstr>Parental Features</vt:lpstr>
      <vt:lpstr>PowerPoint Presentation</vt:lpstr>
      <vt:lpstr>Parental Features Insights:</vt:lpstr>
      <vt:lpstr>Dropping of Unwanted Predictors</vt:lpstr>
      <vt:lpstr>Core Analysis: Machine Learning</vt:lpstr>
      <vt:lpstr>CREATING A MODEL</vt:lpstr>
      <vt:lpstr>CLASSIFIERS USED</vt:lpstr>
      <vt:lpstr>Data</vt:lpstr>
      <vt:lpstr>Data</vt:lpstr>
      <vt:lpstr>Graph comparing CV scores</vt:lpstr>
      <vt:lpstr>CONFUSION MATRIX</vt:lpstr>
      <vt:lpstr>Data</vt:lpstr>
      <vt:lpstr>CV score after dropping a variable</vt:lpstr>
      <vt:lpstr>Insights &amp; Outcome</vt:lpstr>
      <vt:lpstr>Outcomes</vt:lpstr>
      <vt:lpstr>Outcomes</vt:lpstr>
      <vt:lpstr>Insight</vt:lpstr>
      <vt:lpstr>99% perspiration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SC1015 Project: Academic Performance Prediction</dc:title>
  <cp:lastModifiedBy>#YAN RENYU#</cp:lastModifiedBy>
  <cp:revision>1</cp:revision>
  <dcterms:modified xsi:type="dcterms:W3CDTF">2022-04-24T09:45:51Z</dcterms:modified>
</cp:coreProperties>
</file>